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336" r:id="rId8"/>
    <p:sldId id="262" r:id="rId9"/>
    <p:sldId id="337" r:id="rId10"/>
    <p:sldId id="263" r:id="rId11"/>
    <p:sldId id="338" r:id="rId12"/>
    <p:sldId id="264" r:id="rId13"/>
    <p:sldId id="335" r:id="rId14"/>
    <p:sldId id="265" r:id="rId15"/>
    <p:sldId id="339" r:id="rId16"/>
    <p:sldId id="266" r:id="rId17"/>
    <p:sldId id="267" r:id="rId18"/>
    <p:sldId id="268" r:id="rId19"/>
    <p:sldId id="269" r:id="rId20"/>
    <p:sldId id="340" r:id="rId21"/>
    <p:sldId id="341" r:id="rId22"/>
    <p:sldId id="342" r:id="rId23"/>
    <p:sldId id="270" r:id="rId24"/>
    <p:sldId id="271" r:id="rId25"/>
    <p:sldId id="272" r:id="rId26"/>
    <p:sldId id="273" r:id="rId27"/>
    <p:sldId id="274" r:id="rId28"/>
    <p:sldId id="275" r:id="rId29"/>
    <p:sldId id="343" r:id="rId30"/>
    <p:sldId id="344" r:id="rId31"/>
    <p:sldId id="276" r:id="rId32"/>
    <p:sldId id="277" r:id="rId33"/>
    <p:sldId id="345" r:id="rId34"/>
    <p:sldId id="278" r:id="rId35"/>
    <p:sldId id="279" r:id="rId36"/>
    <p:sldId id="280" r:id="rId37"/>
    <p:sldId id="346" r:id="rId38"/>
    <p:sldId id="281" r:id="rId39"/>
    <p:sldId id="282" r:id="rId40"/>
    <p:sldId id="283" r:id="rId41"/>
    <p:sldId id="284" r:id="rId42"/>
    <p:sldId id="285" r:id="rId43"/>
    <p:sldId id="286" r:id="rId44"/>
    <p:sldId id="347" r:id="rId45"/>
    <p:sldId id="287" r:id="rId46"/>
    <p:sldId id="288" r:id="rId47"/>
    <p:sldId id="289" r:id="rId48"/>
    <p:sldId id="348" r:id="rId49"/>
    <p:sldId id="290" r:id="rId50"/>
    <p:sldId id="350" r:id="rId51"/>
    <p:sldId id="291" r:id="rId52"/>
    <p:sldId id="292" r:id="rId53"/>
    <p:sldId id="293" r:id="rId54"/>
    <p:sldId id="349" r:id="rId55"/>
    <p:sldId id="351" r:id="rId56"/>
    <p:sldId id="352" r:id="rId57"/>
    <p:sldId id="294" r:id="rId58"/>
    <p:sldId id="295" r:id="rId59"/>
    <p:sldId id="296" r:id="rId60"/>
    <p:sldId id="297" r:id="rId61"/>
    <p:sldId id="298" r:id="rId62"/>
    <p:sldId id="353" r:id="rId63"/>
    <p:sldId id="299" r:id="rId64"/>
    <p:sldId id="301" r:id="rId65"/>
    <p:sldId id="302" r:id="rId66"/>
    <p:sldId id="300" r:id="rId67"/>
    <p:sldId id="303" r:id="rId68"/>
    <p:sldId id="354" r:id="rId69"/>
    <p:sldId id="304" r:id="rId70"/>
    <p:sldId id="355" r:id="rId71"/>
    <p:sldId id="305" r:id="rId72"/>
    <p:sldId id="306" r:id="rId73"/>
    <p:sldId id="307" r:id="rId74"/>
    <p:sldId id="356" r:id="rId75"/>
    <p:sldId id="308" r:id="rId76"/>
    <p:sldId id="309" r:id="rId77"/>
    <p:sldId id="313" r:id="rId78"/>
    <p:sldId id="359" r:id="rId79"/>
    <p:sldId id="314" r:id="rId80"/>
    <p:sldId id="360" r:id="rId81"/>
    <p:sldId id="315" r:id="rId82"/>
    <p:sldId id="316" r:id="rId83"/>
    <p:sldId id="317" r:id="rId84"/>
    <p:sldId id="357" r:id="rId85"/>
    <p:sldId id="318" r:id="rId86"/>
    <p:sldId id="319" r:id="rId87"/>
    <p:sldId id="320" r:id="rId88"/>
    <p:sldId id="321" r:id="rId89"/>
    <p:sldId id="322" r:id="rId90"/>
    <p:sldId id="358" r:id="rId91"/>
    <p:sldId id="323" r:id="rId92"/>
    <p:sldId id="324" r:id="rId93"/>
    <p:sldId id="325" r:id="rId94"/>
    <p:sldId id="326" r:id="rId95"/>
    <p:sldId id="366" r:id="rId96"/>
    <p:sldId id="327" r:id="rId97"/>
    <p:sldId id="328" r:id="rId98"/>
    <p:sldId id="329" r:id="rId99"/>
    <p:sldId id="361" r:id="rId100"/>
    <p:sldId id="330" r:id="rId101"/>
    <p:sldId id="362" r:id="rId102"/>
    <p:sldId id="331" r:id="rId103"/>
    <p:sldId id="363" r:id="rId104"/>
    <p:sldId id="364" r:id="rId105"/>
    <p:sldId id="365" r:id="rId106"/>
    <p:sldId id="332" r:id="rId107"/>
    <p:sldId id="333" r:id="rId108"/>
    <p:sldId id="334"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1C2AEE4-C48B-4302-8E8D-F4AEDCB8540C}" type="datetimeFigureOut">
              <a:rPr lang="en-US" smtClean="0"/>
              <a:pPr/>
              <a:t>6/16/2010</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4B3D193-D433-407D-9D81-0CB080AD1CB6}"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C2AEE4-C48B-4302-8E8D-F4AEDCB8540C}"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3D193-D433-407D-9D81-0CB080AD1CB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C4B3D193-D433-407D-9D81-0CB080AD1CB6}"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C2AEE4-C48B-4302-8E8D-F4AEDCB8540C}"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1C2AEE4-C48B-4302-8E8D-F4AEDCB8540C}" type="datetimeFigureOut">
              <a:rPr lang="en-US" smtClean="0"/>
              <a:pPr/>
              <a:t>6/16/2010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C4B3D193-D433-407D-9D81-0CB080AD1CB6}"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1C2AEE4-C48B-4302-8E8D-F4AEDCB8540C}" type="datetimeFigureOut">
              <a:rPr lang="en-US" smtClean="0"/>
              <a:pPr/>
              <a:t>6/16/2010</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4B3D193-D433-407D-9D81-0CB080AD1CB6}"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1C2AEE4-C48B-4302-8E8D-F4AEDCB8540C}" type="datetimeFigureOut">
              <a:rPr lang="en-US" smtClean="0"/>
              <a:pPr/>
              <a:t>6/16/2010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3D193-D433-407D-9D81-0CB080AD1CB6}"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1C2AEE4-C48B-4302-8E8D-F4AEDCB8540C}" type="datetimeFigureOut">
              <a:rPr lang="en-US" smtClean="0"/>
              <a:pPr/>
              <a:t>6/16/2010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C4B3D193-D433-407D-9D81-0CB080AD1CB6}"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C2AEE4-C48B-4302-8E8D-F4AEDCB8540C}" type="datetimeFigureOut">
              <a:rPr lang="en-US" smtClean="0"/>
              <a:pPr/>
              <a:t>6/16/2010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C4B3D193-D433-407D-9D81-0CB080AD1C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1C2AEE4-C48B-4302-8E8D-F4AEDCB8540C}" type="datetimeFigureOut">
              <a:rPr lang="en-US" smtClean="0"/>
              <a:pPr/>
              <a:t>6/16/2010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C4B3D193-D433-407D-9D81-0CB080AD1C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C4B3D193-D433-407D-9D81-0CB080AD1CB6}"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1C2AEE4-C48B-4302-8E8D-F4AEDCB8540C}" type="datetimeFigureOut">
              <a:rPr lang="en-US" smtClean="0"/>
              <a:pPr/>
              <a:t>6/16/2010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C4B3D193-D433-407D-9D81-0CB080AD1CB6}"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1C2AEE4-C48B-4302-8E8D-F4AEDCB8540C}" type="datetimeFigureOut">
              <a:rPr lang="en-US" smtClean="0"/>
              <a:pPr/>
              <a:t>6/16/2010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1C2AEE4-C48B-4302-8E8D-F4AEDCB8540C}" type="datetimeFigureOut">
              <a:rPr lang="en-US" smtClean="0"/>
              <a:pPr/>
              <a:t>6/16/2010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4B3D193-D433-407D-9D81-0CB080AD1CB6}"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228600" y="5105400"/>
            <a:ext cx="5181600" cy="1752600"/>
          </a:xfrm>
        </p:spPr>
        <p:txBody>
          <a:bodyPr/>
          <a:lstStyle/>
          <a:p>
            <a:pPr algn="l"/>
            <a:r>
              <a:rPr lang="en-US" b="0" dirty="0" smtClean="0"/>
              <a:t>Reference: Laboratory Procedures for Veterinary Technicians 5</a:t>
            </a:r>
            <a:r>
              <a:rPr lang="en-US" b="0" baseline="30000" dirty="0" smtClean="0"/>
              <a:t>th</a:t>
            </a:r>
            <a:r>
              <a:rPr lang="en-US" b="0" dirty="0" smtClean="0"/>
              <a:t> </a:t>
            </a:r>
            <a:r>
              <a:rPr lang="en-US" b="0" dirty="0" err="1" smtClean="0"/>
              <a:t>ed</a:t>
            </a:r>
            <a:endParaRPr lang="en-US" b="0" dirty="0" smtClean="0"/>
          </a:p>
          <a:p>
            <a:pPr algn="l"/>
            <a:r>
              <a:rPr lang="en-US" b="0" dirty="0" smtClean="0"/>
              <a:t>(Hendrix &amp; </a:t>
            </a:r>
            <a:r>
              <a:rPr lang="en-US" b="0" dirty="0" err="1" smtClean="0"/>
              <a:t>Sirois</a:t>
            </a:r>
            <a:r>
              <a:rPr lang="en-US" b="0" dirty="0" smtClean="0"/>
              <a:t>)</a:t>
            </a:r>
          </a:p>
        </p:txBody>
      </p:sp>
      <p:sp>
        <p:nvSpPr>
          <p:cNvPr id="9" name="Title 8"/>
          <p:cNvSpPr>
            <a:spLocks noGrp="1"/>
          </p:cNvSpPr>
          <p:nvPr>
            <p:ph type="ctrTitle"/>
          </p:nvPr>
        </p:nvSpPr>
        <p:spPr/>
        <p:txBody>
          <a:bodyPr>
            <a:normAutofit fontScale="90000"/>
          </a:bodyPr>
          <a:lstStyle/>
          <a:p>
            <a:r>
              <a:rPr lang="en-US" sz="6000" b="1" dirty="0" smtClean="0">
                <a:effectLst>
                  <a:outerShdw blurRad="38100" dist="38100" dir="2700000" algn="tl">
                    <a:srgbClr val="000000">
                      <a:alpha val="43137"/>
                    </a:srgbClr>
                  </a:outerShdw>
                </a:effectLst>
              </a:rPr>
              <a:t>Diagnostic Microbiology</a:t>
            </a:r>
            <a:endParaRPr lang="en-US" sz="6000" b="1"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a:t>
            </a:r>
            <a:r>
              <a:rPr lang="en-US" dirty="0" err="1" smtClean="0"/>
              <a:t>Endospores</a:t>
            </a:r>
            <a:endParaRPr lang="en-US" dirty="0"/>
          </a:p>
        </p:txBody>
      </p:sp>
      <p:sp>
        <p:nvSpPr>
          <p:cNvPr id="3" name="Content Placeholder 2"/>
          <p:cNvSpPr>
            <a:spLocks noGrp="1"/>
          </p:cNvSpPr>
          <p:nvPr>
            <p:ph sz="quarter" idx="1"/>
          </p:nvPr>
        </p:nvSpPr>
        <p:spPr/>
        <p:txBody>
          <a:bodyPr/>
          <a:lstStyle/>
          <a:p>
            <a:r>
              <a:rPr lang="en-US" dirty="0" smtClean="0"/>
              <a:t>A few genera of bacteria form intracellular </a:t>
            </a:r>
            <a:r>
              <a:rPr lang="en-US" dirty="0" err="1" smtClean="0"/>
              <a:t>refractile</a:t>
            </a:r>
            <a:r>
              <a:rPr lang="en-US" dirty="0" smtClean="0"/>
              <a:t> bodies called </a:t>
            </a:r>
            <a:r>
              <a:rPr lang="en-US" b="1" dirty="0" err="1" smtClean="0"/>
              <a:t>endospores</a:t>
            </a:r>
            <a:r>
              <a:rPr lang="en-US" dirty="0" smtClean="0"/>
              <a:t> or, more commonly, spores.</a:t>
            </a:r>
          </a:p>
          <a:p>
            <a:r>
              <a:rPr lang="en-US" dirty="0" smtClean="0"/>
              <a:t>Organisms in the genera </a:t>
            </a:r>
            <a:r>
              <a:rPr lang="en-US" i="1" dirty="0" smtClean="0"/>
              <a:t>Bacillus </a:t>
            </a:r>
            <a:r>
              <a:rPr lang="en-US" dirty="0" smtClean="0"/>
              <a:t>and </a:t>
            </a:r>
            <a:r>
              <a:rPr lang="en-US" i="1" dirty="0" smtClean="0"/>
              <a:t>Clostridium </a:t>
            </a:r>
            <a:r>
              <a:rPr lang="en-US" dirty="0" smtClean="0"/>
              <a:t>are spore formers.</a:t>
            </a:r>
          </a:p>
          <a:p>
            <a:r>
              <a:rPr lang="en-US" dirty="0" smtClean="0"/>
              <a:t>Bacterial spores are resistant to heat, desiccation, chemicals, and radiation.</a:t>
            </a:r>
          </a:p>
          <a:p>
            <a:pPr>
              <a:buNone/>
            </a:pP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Dermatophyte</a:t>
            </a:r>
            <a:r>
              <a:rPr lang="en-US" dirty="0" smtClean="0"/>
              <a:t> Testing Products</a:t>
            </a:r>
            <a:endParaRPr lang="en-US" dirty="0"/>
          </a:p>
        </p:txBody>
      </p:sp>
      <p:sp>
        <p:nvSpPr>
          <p:cNvPr id="3" name="Content Placeholder 2"/>
          <p:cNvSpPr>
            <a:spLocks noGrp="1"/>
          </p:cNvSpPr>
          <p:nvPr>
            <p:ph sz="quarter" idx="1"/>
          </p:nvPr>
        </p:nvSpPr>
        <p:spPr/>
        <p:txBody>
          <a:bodyPr/>
          <a:lstStyle/>
          <a:p>
            <a:r>
              <a:rPr lang="en-US" dirty="0" smtClean="0"/>
              <a:t>Several products available for culturing </a:t>
            </a:r>
            <a:r>
              <a:rPr lang="en-US" dirty="0" err="1" smtClean="0"/>
              <a:t>dermatophytes</a:t>
            </a:r>
            <a:r>
              <a:rPr lang="en-US" dirty="0" smtClean="0"/>
              <a:t>.</a:t>
            </a:r>
          </a:p>
          <a:p>
            <a:r>
              <a:rPr lang="en-US" dirty="0" smtClean="0"/>
              <a:t>Most common is standard DTM medium</a:t>
            </a:r>
          </a:p>
          <a:p>
            <a:pPr lvl="1"/>
            <a:r>
              <a:rPr lang="en-US" dirty="0" smtClean="0"/>
              <a:t>An indicator that turns red in the presence of most </a:t>
            </a:r>
            <a:r>
              <a:rPr lang="en-US" dirty="0" err="1" smtClean="0"/>
              <a:t>dermatophytes</a:t>
            </a:r>
            <a:endParaRPr lang="en-US" dirty="0" smtClean="0"/>
          </a:p>
          <a:p>
            <a:r>
              <a:rPr lang="en-US" dirty="0" smtClean="0"/>
              <a:t>Rapid </a:t>
            </a:r>
            <a:r>
              <a:rPr lang="en-US" dirty="0" err="1" smtClean="0"/>
              <a:t>sporulation</a:t>
            </a:r>
            <a:r>
              <a:rPr lang="en-US" dirty="0" smtClean="0"/>
              <a:t> medium or ESM and Standard </a:t>
            </a:r>
            <a:r>
              <a:rPr lang="en-US" dirty="0" err="1" smtClean="0"/>
              <a:t>Sabouraud</a:t>
            </a:r>
            <a:r>
              <a:rPr lang="en-US" dirty="0" smtClean="0"/>
              <a:t> dextrose agar are also available.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Dermatophyte</a:t>
            </a:r>
            <a:r>
              <a:rPr lang="en-US" dirty="0" smtClean="0"/>
              <a:t> Culture Media</a:t>
            </a:r>
            <a:endParaRPr lang="en-US" dirty="0"/>
          </a:p>
        </p:txBody>
      </p:sp>
      <p:pic>
        <p:nvPicPr>
          <p:cNvPr id="9219" name="Picture 3"/>
          <p:cNvPicPr>
            <a:picLocks noChangeAspect="1" noChangeArrowheads="1"/>
          </p:cNvPicPr>
          <p:nvPr/>
        </p:nvPicPr>
        <p:blipFill>
          <a:blip r:embed="rId2" cstate="print"/>
          <a:srcRect/>
          <a:stretch>
            <a:fillRect/>
          </a:stretch>
        </p:blipFill>
        <p:spPr bwMode="auto">
          <a:xfrm>
            <a:off x="304800" y="1600200"/>
            <a:ext cx="2114550" cy="2114550"/>
          </a:xfrm>
          <a:prstGeom prst="rect">
            <a:avLst/>
          </a:prstGeom>
          <a:noFill/>
          <a:ln w="9525">
            <a:noFill/>
            <a:miter lim="800000"/>
            <a:headEnd/>
            <a:tailEnd/>
          </a:ln>
        </p:spPr>
      </p:pic>
      <p:pic>
        <p:nvPicPr>
          <p:cNvPr id="9218" name="Picture 2"/>
          <p:cNvPicPr>
            <a:picLocks noGrp="1" noChangeAspect="1" noChangeArrowheads="1"/>
          </p:cNvPicPr>
          <p:nvPr>
            <p:ph sz="half" idx="1"/>
          </p:nvPr>
        </p:nvPicPr>
        <p:blipFill>
          <a:blip r:embed="rId3" cstate="print"/>
          <a:srcRect/>
          <a:stretch>
            <a:fillRect/>
          </a:stretch>
        </p:blipFill>
        <p:spPr bwMode="auto">
          <a:xfrm>
            <a:off x="1752600" y="3276600"/>
            <a:ext cx="1209675" cy="2209800"/>
          </a:xfrm>
          <a:prstGeom prst="rect">
            <a:avLst/>
          </a:prstGeom>
          <a:noFill/>
          <a:ln w="9525">
            <a:noFill/>
            <a:miter lim="800000"/>
            <a:headEnd/>
            <a:tailEnd/>
          </a:ln>
        </p:spPr>
      </p:pic>
      <p:pic>
        <p:nvPicPr>
          <p:cNvPr id="9220" name="Picture 4"/>
          <p:cNvPicPr>
            <a:picLocks noGrp="1" noChangeAspect="1" noChangeArrowheads="1"/>
          </p:cNvPicPr>
          <p:nvPr>
            <p:ph sz="half" idx="2"/>
          </p:nvPr>
        </p:nvPicPr>
        <p:blipFill>
          <a:blip r:embed="rId4" cstate="print"/>
          <a:srcRect/>
          <a:stretch>
            <a:fillRect/>
          </a:stretch>
        </p:blipFill>
        <p:spPr bwMode="auto">
          <a:xfrm>
            <a:off x="5181600" y="1981200"/>
            <a:ext cx="2933700" cy="3642678"/>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Dermatophyte</a:t>
            </a:r>
            <a:r>
              <a:rPr lang="en-US" dirty="0" smtClean="0"/>
              <a:t> Testing Procedure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Clean skin lesion to remove surface contamination and collect specimens from lesion periphery.</a:t>
            </a:r>
          </a:p>
          <a:p>
            <a:pPr lvl="1"/>
            <a:r>
              <a:rPr lang="en-US" dirty="0" smtClean="0"/>
              <a:t>Broken  hair shafts and dry scale most likely to contain viable organisms.</a:t>
            </a:r>
          </a:p>
          <a:p>
            <a:r>
              <a:rPr lang="en-US" dirty="0" smtClean="0"/>
              <a:t>Push specimens into and partially below the surface of the media and incubate the culture at room temperature with the cap or plate cover loosened; observe daily for growth.</a:t>
            </a:r>
          </a:p>
          <a:p>
            <a:r>
              <a:rPr lang="en-US" dirty="0" smtClean="0"/>
              <a:t>Examine any growth microscopically with clear cellophane tape and </a:t>
            </a:r>
            <a:r>
              <a:rPr lang="en-US" dirty="0" err="1" smtClean="0"/>
              <a:t>lactophenol</a:t>
            </a:r>
            <a:r>
              <a:rPr lang="en-US" dirty="0" smtClean="0"/>
              <a:t> cotton blue stain to confirm the presence of pathogenic forms.</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err="1" smtClean="0"/>
              <a:t>Microsporum</a:t>
            </a:r>
            <a:r>
              <a:rPr lang="en-US" i="1" dirty="0" smtClean="0"/>
              <a:t> </a:t>
            </a:r>
            <a:r>
              <a:rPr lang="en-US" i="1" dirty="0" err="1" smtClean="0"/>
              <a:t>canis</a:t>
            </a:r>
            <a:endParaRPr lang="en-US" i="1" dirty="0"/>
          </a:p>
        </p:txBody>
      </p:sp>
      <p:pic>
        <p:nvPicPr>
          <p:cNvPr id="8" name="Picture 2"/>
          <p:cNvPicPr>
            <a:picLocks noGrp="1" noChangeAspect="1" noChangeArrowheads="1"/>
          </p:cNvPicPr>
          <p:nvPr>
            <p:ph sz="half" idx="2"/>
          </p:nvPr>
        </p:nvPicPr>
        <p:blipFill>
          <a:blip r:embed="rId2" cstate="print"/>
          <a:stretch>
            <a:fillRect/>
          </a:stretch>
        </p:blipFill>
        <p:spPr bwMode="auto">
          <a:xfrm>
            <a:off x="4860131" y="1752600"/>
            <a:ext cx="3505200" cy="3505200"/>
          </a:xfrm>
          <a:prstGeom prst="rect">
            <a:avLst/>
          </a:prstGeom>
          <a:noFill/>
          <a:ln w="9525">
            <a:noFill/>
            <a:miter lim="800000"/>
            <a:headEnd/>
            <a:tailEnd/>
          </a:ln>
        </p:spPr>
      </p:pic>
      <p:pic>
        <p:nvPicPr>
          <p:cNvPr id="10243" name="Picture 3"/>
          <p:cNvPicPr>
            <a:picLocks noGrp="1" noChangeAspect="1" noChangeArrowheads="1"/>
          </p:cNvPicPr>
          <p:nvPr>
            <p:ph sz="half" idx="1"/>
          </p:nvPr>
        </p:nvPicPr>
        <p:blipFill>
          <a:blip r:embed="rId3" cstate="print"/>
          <a:srcRect/>
          <a:stretch>
            <a:fillRect/>
          </a:stretch>
        </p:blipFill>
        <p:spPr bwMode="auto">
          <a:xfrm>
            <a:off x="1219200" y="1600200"/>
            <a:ext cx="2143125" cy="2143125"/>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1219200" y="3962400"/>
            <a:ext cx="2143125" cy="214312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Microsporum</a:t>
            </a:r>
            <a:r>
              <a:rPr lang="en-US" i="1" dirty="0" smtClean="0"/>
              <a:t> </a:t>
            </a:r>
            <a:r>
              <a:rPr lang="en-US" i="1" dirty="0" err="1" smtClean="0"/>
              <a:t>gypseum</a:t>
            </a:r>
            <a:endParaRPr lang="en-US" i="1" dirty="0"/>
          </a:p>
        </p:txBody>
      </p:sp>
      <p:pic>
        <p:nvPicPr>
          <p:cNvPr id="11266" name="Picture 2"/>
          <p:cNvPicPr>
            <a:picLocks noGrp="1" noChangeAspect="1" noChangeArrowheads="1"/>
          </p:cNvPicPr>
          <p:nvPr>
            <p:ph sz="half" idx="1"/>
          </p:nvPr>
        </p:nvPicPr>
        <p:blipFill>
          <a:blip r:embed="rId2" cstate="print"/>
          <a:srcRect/>
          <a:stretch>
            <a:fillRect/>
          </a:stretch>
        </p:blipFill>
        <p:spPr bwMode="auto">
          <a:xfrm>
            <a:off x="914400" y="2286000"/>
            <a:ext cx="2726531" cy="2726531"/>
          </a:xfrm>
          <a:prstGeom prst="rect">
            <a:avLst/>
          </a:prstGeom>
          <a:noFill/>
          <a:ln w="9525">
            <a:noFill/>
            <a:miter lim="800000"/>
            <a:headEnd/>
            <a:tailEnd/>
          </a:ln>
        </p:spPr>
      </p:pic>
      <p:pic>
        <p:nvPicPr>
          <p:cNvPr id="11269" name="Picture 5"/>
          <p:cNvPicPr>
            <a:picLocks noGrp="1" noChangeAspect="1" noChangeArrowheads="1"/>
          </p:cNvPicPr>
          <p:nvPr>
            <p:ph sz="half" idx="2"/>
          </p:nvPr>
        </p:nvPicPr>
        <p:blipFill>
          <a:blip r:embed="rId3" cstate="print"/>
          <a:srcRect/>
          <a:stretch>
            <a:fillRect/>
          </a:stretch>
        </p:blipFill>
        <p:spPr bwMode="auto">
          <a:xfrm>
            <a:off x="4800600" y="2197894"/>
            <a:ext cx="4038600" cy="302895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cstate="print"/>
          <a:srcRect/>
          <a:stretch>
            <a:fillRect/>
          </a:stretch>
        </p:blipFill>
        <p:spPr bwMode="auto">
          <a:xfrm>
            <a:off x="4800600" y="3886200"/>
            <a:ext cx="4038600" cy="2719324"/>
          </a:xfrm>
          <a:prstGeom prst="rect">
            <a:avLst/>
          </a:prstGeom>
          <a:noFill/>
          <a:ln w="9525">
            <a:noFill/>
            <a:miter lim="800000"/>
            <a:headEnd/>
            <a:tailEnd/>
          </a:ln>
        </p:spPr>
      </p:pic>
      <p:sp>
        <p:nvSpPr>
          <p:cNvPr id="2" name="Title 1"/>
          <p:cNvSpPr>
            <a:spLocks noGrp="1"/>
          </p:cNvSpPr>
          <p:nvPr>
            <p:ph type="title"/>
          </p:nvPr>
        </p:nvSpPr>
        <p:spPr/>
        <p:txBody>
          <a:bodyPr/>
          <a:lstStyle/>
          <a:p>
            <a:r>
              <a:rPr lang="en-US" i="1" dirty="0" err="1" smtClean="0"/>
              <a:t>Trichophyton</a:t>
            </a:r>
            <a:r>
              <a:rPr lang="en-US" i="1" dirty="0" smtClean="0"/>
              <a:t> </a:t>
            </a:r>
            <a:r>
              <a:rPr lang="en-US" i="1" dirty="0" err="1" smtClean="0"/>
              <a:t>mentagrophytes</a:t>
            </a:r>
            <a:endParaRPr lang="en-US" i="1" dirty="0"/>
          </a:p>
        </p:txBody>
      </p:sp>
      <p:pic>
        <p:nvPicPr>
          <p:cNvPr id="12290" name="Picture 2"/>
          <p:cNvPicPr>
            <a:picLocks noGrp="1" noChangeAspect="1" noChangeArrowheads="1"/>
          </p:cNvPicPr>
          <p:nvPr>
            <p:ph sz="half" idx="1"/>
          </p:nvPr>
        </p:nvPicPr>
        <p:blipFill>
          <a:blip r:embed="rId3" cstate="print"/>
          <a:srcRect/>
          <a:stretch>
            <a:fillRect/>
          </a:stretch>
        </p:blipFill>
        <p:spPr bwMode="auto">
          <a:xfrm>
            <a:off x="301625" y="2368092"/>
            <a:ext cx="4038600" cy="2688554"/>
          </a:xfrm>
          <a:prstGeom prst="rect">
            <a:avLst/>
          </a:prstGeom>
          <a:noFill/>
          <a:ln w="9525">
            <a:noFill/>
            <a:miter lim="800000"/>
            <a:headEnd/>
            <a:tailEnd/>
          </a:ln>
        </p:spPr>
      </p:pic>
      <p:pic>
        <p:nvPicPr>
          <p:cNvPr id="12291" name="Picture 3"/>
          <p:cNvPicPr>
            <a:picLocks noGrp="1" noChangeAspect="1" noChangeArrowheads="1"/>
          </p:cNvPicPr>
          <p:nvPr>
            <p:ph sz="half" idx="2"/>
          </p:nvPr>
        </p:nvPicPr>
        <p:blipFill>
          <a:blip r:embed="rId4" cstate="print"/>
          <a:srcRect/>
          <a:stretch>
            <a:fillRect/>
          </a:stretch>
        </p:blipFill>
        <p:spPr bwMode="auto">
          <a:xfrm>
            <a:off x="4800600" y="1295400"/>
            <a:ext cx="4038600" cy="302895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t>
            </a:r>
            <a:r>
              <a:rPr lang="en-US" dirty="0" err="1" smtClean="0"/>
              <a:t>Dermatophyte</a:t>
            </a:r>
            <a:r>
              <a:rPr lang="en-US" dirty="0" smtClean="0"/>
              <a:t> Testing</a:t>
            </a:r>
            <a:endParaRPr lang="en-US" dirty="0"/>
          </a:p>
        </p:txBody>
      </p:sp>
      <p:sp>
        <p:nvSpPr>
          <p:cNvPr id="3" name="Content Placeholder 2"/>
          <p:cNvSpPr>
            <a:spLocks noGrp="1"/>
          </p:cNvSpPr>
          <p:nvPr>
            <p:ph sz="quarter" idx="1"/>
          </p:nvPr>
        </p:nvSpPr>
        <p:spPr>
          <a:xfrm>
            <a:off x="301752" y="1527048"/>
            <a:ext cx="8503920" cy="5026152"/>
          </a:xfrm>
        </p:spPr>
        <p:txBody>
          <a:bodyPr>
            <a:normAutofit lnSpcReduction="10000"/>
          </a:bodyPr>
          <a:lstStyle/>
          <a:p>
            <a:r>
              <a:rPr lang="en-US" dirty="0" smtClean="0"/>
              <a:t>Non-</a:t>
            </a:r>
            <a:r>
              <a:rPr lang="en-US" dirty="0" err="1" smtClean="0"/>
              <a:t>dermatophytes</a:t>
            </a:r>
            <a:r>
              <a:rPr lang="en-US" dirty="0" smtClean="0"/>
              <a:t> </a:t>
            </a:r>
            <a:r>
              <a:rPr lang="en-US" dirty="0" smtClean="0"/>
              <a:t>are usually streaked out on blood agar or </a:t>
            </a:r>
            <a:r>
              <a:rPr lang="en-US" dirty="0" err="1" smtClean="0"/>
              <a:t>Sabouraud</a:t>
            </a:r>
            <a:r>
              <a:rPr lang="en-US" dirty="0" smtClean="0"/>
              <a:t> dextrose agar.</a:t>
            </a:r>
          </a:p>
          <a:p>
            <a:r>
              <a:rPr lang="en-US" dirty="0" smtClean="0"/>
              <a:t>Fungi that can invade tissue grow at body temperature (37</a:t>
            </a:r>
            <a:r>
              <a:rPr lang="en-US" dirty="0" smtClean="0">
                <a:latin typeface="Calibri"/>
              </a:rPr>
              <a:t>⁰ </a:t>
            </a:r>
            <a:r>
              <a:rPr lang="en-US" dirty="0" smtClean="0"/>
              <a:t>C); This temperature inhibits many contaminant saprophytic species.</a:t>
            </a:r>
          </a:p>
          <a:p>
            <a:pPr lvl="1"/>
            <a:r>
              <a:rPr lang="en-US" b="1" dirty="0" smtClean="0"/>
              <a:t>Exception: </a:t>
            </a:r>
            <a:r>
              <a:rPr lang="en-US" dirty="0" smtClean="0"/>
              <a:t>Dimorphic fungi like </a:t>
            </a:r>
            <a:r>
              <a:rPr lang="en-US" i="1" dirty="0" err="1" smtClean="0"/>
              <a:t>Blastomyces</a:t>
            </a:r>
            <a:r>
              <a:rPr lang="en-US" i="1" dirty="0" smtClean="0"/>
              <a:t> </a:t>
            </a:r>
            <a:r>
              <a:rPr lang="en-US" dirty="0" smtClean="0"/>
              <a:t>and </a:t>
            </a:r>
            <a:r>
              <a:rPr lang="en-US" i="1" dirty="0" err="1" smtClean="0"/>
              <a:t>Histoplasma</a:t>
            </a:r>
            <a:r>
              <a:rPr lang="en-US" i="1" dirty="0" smtClean="0"/>
              <a:t> spp. </a:t>
            </a:r>
            <a:r>
              <a:rPr lang="en-US" dirty="0" smtClean="0"/>
              <a:t>grow as yeasts at body temperature and as molds at 25</a:t>
            </a:r>
            <a:r>
              <a:rPr lang="en-US" dirty="0" smtClean="0">
                <a:latin typeface="Calibri"/>
              </a:rPr>
              <a:t>⁰ </a:t>
            </a:r>
            <a:r>
              <a:rPr lang="en-US" dirty="0" smtClean="0"/>
              <a:t>C.</a:t>
            </a:r>
          </a:p>
          <a:p>
            <a:pPr lvl="1"/>
            <a:r>
              <a:rPr lang="en-US" dirty="0" smtClean="0"/>
              <a:t>Incubate cultures, in parallel, at both temperatures</a:t>
            </a:r>
          </a:p>
          <a:p>
            <a:pPr lvl="1"/>
            <a:r>
              <a:rPr lang="en-US" dirty="0" smtClean="0"/>
              <a:t>Characteristics of systemic dimorphic fungi of veterinary importance are listed in table 4-7.</a:t>
            </a:r>
          </a:p>
          <a:p>
            <a:pPr lvl="1"/>
            <a:r>
              <a:rPr lang="en-US" dirty="0" smtClean="0"/>
              <a:t>Tissue sections showing invasion may be needed for definitive diagnosis of </a:t>
            </a:r>
            <a:r>
              <a:rPr lang="en-US" dirty="0" err="1" smtClean="0"/>
              <a:t>mycotic</a:t>
            </a:r>
            <a:r>
              <a:rPr lang="en-US" dirty="0" smtClean="0"/>
              <a:t> infection.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Virology</a:t>
            </a:r>
            <a:endParaRPr lang="en-US" dirty="0"/>
          </a:p>
        </p:txBody>
      </p:sp>
      <p:sp>
        <p:nvSpPr>
          <p:cNvPr id="3" name="Content Placeholder 2"/>
          <p:cNvSpPr>
            <a:spLocks noGrp="1"/>
          </p:cNvSpPr>
          <p:nvPr>
            <p:ph sz="quarter" idx="1"/>
          </p:nvPr>
        </p:nvSpPr>
        <p:spPr/>
        <p:txBody>
          <a:bodyPr>
            <a:normAutofit lnSpcReduction="10000"/>
          </a:bodyPr>
          <a:lstStyle/>
          <a:p>
            <a:r>
              <a:rPr lang="en-US" dirty="0" err="1" smtClean="0"/>
              <a:t>Virologic</a:t>
            </a:r>
            <a:r>
              <a:rPr lang="en-US" dirty="0" smtClean="0"/>
              <a:t> techniques include </a:t>
            </a:r>
            <a:r>
              <a:rPr lang="en-US" dirty="0" err="1" smtClean="0"/>
              <a:t>histopathologic</a:t>
            </a:r>
            <a:r>
              <a:rPr lang="en-US" dirty="0" smtClean="0"/>
              <a:t> and serologic examination, electron microscopy, and attempted isolation and identification of the virus.</a:t>
            </a:r>
          </a:p>
          <a:p>
            <a:r>
              <a:rPr lang="en-US" dirty="0" smtClean="0"/>
              <a:t>Serologic tests are available for most viral diseases.</a:t>
            </a:r>
          </a:p>
          <a:p>
            <a:r>
              <a:rPr lang="en-US" dirty="0" smtClean="0"/>
              <a:t>Rising antibody titer indicates recent infection by the virus.</a:t>
            </a:r>
          </a:p>
          <a:p>
            <a:r>
              <a:rPr lang="en-US" dirty="0" smtClean="0"/>
              <a:t>Virus isolation is expensive and time consuming and may provide a diagnosis only after the animal has recovered or died.</a:t>
            </a:r>
          </a:p>
          <a:p>
            <a:pPr lvl="1"/>
            <a:r>
              <a:rPr lang="en-US" dirty="0" smtClean="0"/>
              <a:t>Is most successful when specimens are collected early in the active infectious phase.</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Virology</a:t>
            </a:r>
            <a:endParaRPr lang="en-US" dirty="0"/>
          </a:p>
        </p:txBody>
      </p:sp>
      <p:sp>
        <p:nvSpPr>
          <p:cNvPr id="3" name="Content Placeholder 2"/>
          <p:cNvSpPr>
            <a:spLocks noGrp="1"/>
          </p:cNvSpPr>
          <p:nvPr>
            <p:ph sz="quarter" idx="1"/>
          </p:nvPr>
        </p:nvSpPr>
        <p:spPr/>
        <p:txBody>
          <a:bodyPr/>
          <a:lstStyle/>
          <a:p>
            <a:r>
              <a:rPr lang="en-US" dirty="0" smtClean="0"/>
              <a:t>Viruses vary greatly in ability to remain viable in tissues and exudates</a:t>
            </a:r>
          </a:p>
          <a:p>
            <a:pPr lvl="1"/>
            <a:r>
              <a:rPr lang="en-US" dirty="0" smtClean="0"/>
              <a:t>Often present in the nasal or pharyngeal secretions early in the acute stage of respiratory diseases</a:t>
            </a:r>
          </a:p>
          <a:p>
            <a:r>
              <a:rPr lang="en-US" dirty="0" smtClean="0"/>
              <a:t>Viral diseases often are complicated by pathogenic bacteria acting as secondary invaders.</a:t>
            </a:r>
          </a:p>
          <a:p>
            <a:r>
              <a:rPr lang="en-US" dirty="0" smtClean="0"/>
              <a:t>Samples for virology testing must be collected aseptically, kept at 4</a:t>
            </a:r>
            <a:r>
              <a:rPr lang="en-US" dirty="0" smtClean="0">
                <a:latin typeface="Calibri"/>
              </a:rPr>
              <a:t>⁰ </a:t>
            </a:r>
            <a:r>
              <a:rPr lang="en-US" dirty="0" smtClean="0"/>
              <a:t>C, and taken to the laboratory in the shortest time possible.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42063"/>
          <a:ext cx="9144000" cy="51816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4-3</a:t>
                      </a:r>
                      <a:r>
                        <a:rPr kumimoji="0" lang="en-US" sz="1200" b="0" i="0" u="none" strike="noStrike" cap="none" normalizeH="0" baseline="0" smtClean="0">
                          <a:ln>
                            <a:noFill/>
                          </a:ln>
                          <a:solidFill>
                            <a:schemeClr val="tx1"/>
                          </a:solidFill>
                          <a:effectLst/>
                          <a:latin typeface="Arial" pitchFamily="34" charset="0"/>
                        </a:rPr>
                        <a:t> Bacterial endospores.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Copyright © 2007 by Mosby, Inc., an affiliate of Elsevier Inc.</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03.jpg"/>
          <p:cNvPicPr>
            <a:picLocks noChangeAspect="1" noChangeArrowheads="1"/>
          </p:cNvPicPr>
          <p:nvPr/>
        </p:nvPicPr>
        <p:blipFill>
          <a:blip r:embed="rId2" cstate="print"/>
          <a:srcRect/>
          <a:stretch>
            <a:fillRect/>
          </a:stretch>
        </p:blipFill>
        <p:spPr bwMode="auto">
          <a:xfrm>
            <a:off x="63500" y="1128713"/>
            <a:ext cx="8991600" cy="3890962"/>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a:t>
            </a:r>
            <a:r>
              <a:rPr lang="en-US" dirty="0" err="1" smtClean="0"/>
              <a:t>Endopores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Spores vary in size, shape, and location in the cell and may be </a:t>
            </a:r>
            <a:r>
              <a:rPr lang="en-US" dirty="0" err="1" smtClean="0"/>
              <a:t>subclassified</a:t>
            </a:r>
            <a:r>
              <a:rPr lang="en-US" dirty="0" smtClean="0"/>
              <a:t>:</a:t>
            </a:r>
          </a:p>
          <a:p>
            <a:pPr lvl="1"/>
            <a:r>
              <a:rPr lang="en-US" b="1" dirty="0" smtClean="0"/>
              <a:t>Central: </a:t>
            </a:r>
            <a:r>
              <a:rPr lang="en-US" dirty="0" smtClean="0"/>
              <a:t>present in the center of the cell, such as </a:t>
            </a:r>
            <a:r>
              <a:rPr lang="en-US" i="1" dirty="0" smtClean="0"/>
              <a:t>Bacillus </a:t>
            </a:r>
            <a:r>
              <a:rPr lang="en-US" i="1" dirty="0" err="1" smtClean="0"/>
              <a:t>anthracis</a:t>
            </a:r>
            <a:r>
              <a:rPr lang="en-US" i="1" dirty="0" smtClean="0"/>
              <a:t>.</a:t>
            </a:r>
          </a:p>
          <a:p>
            <a:pPr lvl="1"/>
            <a:r>
              <a:rPr lang="en-US" b="1" dirty="0" err="1" smtClean="0"/>
              <a:t>Subterminal</a:t>
            </a:r>
            <a:r>
              <a:rPr lang="en-US" b="1" dirty="0" smtClean="0"/>
              <a:t>:</a:t>
            </a:r>
            <a:r>
              <a:rPr lang="en-US" dirty="0" smtClean="0"/>
              <a:t> present near the end of the cell, such as </a:t>
            </a:r>
            <a:r>
              <a:rPr lang="en-US" i="1" dirty="0" smtClean="0"/>
              <a:t>Clostridium </a:t>
            </a:r>
            <a:r>
              <a:rPr lang="en-US" i="1" dirty="0" err="1" smtClean="0"/>
              <a:t>chauvoei</a:t>
            </a:r>
            <a:r>
              <a:rPr lang="en-US" i="1" dirty="0" smtClean="0"/>
              <a:t>.</a:t>
            </a:r>
          </a:p>
          <a:p>
            <a:pPr lvl="1"/>
            <a:r>
              <a:rPr lang="en-US" b="1" dirty="0" smtClean="0"/>
              <a:t>Terminal: </a:t>
            </a:r>
            <a:r>
              <a:rPr lang="en-US" dirty="0" smtClean="0"/>
              <a:t>present at the end or pole of the cell, such as </a:t>
            </a:r>
            <a:r>
              <a:rPr lang="en-US" i="1" dirty="0" smtClean="0"/>
              <a:t>Clostridium </a:t>
            </a:r>
            <a:r>
              <a:rPr lang="en-US" i="1" dirty="0" err="1" smtClean="0"/>
              <a:t>tetani</a:t>
            </a:r>
            <a:r>
              <a:rPr lang="en-US" i="1" dirty="0" smtClean="0"/>
              <a:t>.</a:t>
            </a:r>
          </a:p>
          <a:p>
            <a:pPr lvl="1"/>
            <a:endParaRPr lang="en-US" b="1" i="1" dirty="0" smtClean="0"/>
          </a:p>
          <a:p>
            <a:r>
              <a:rPr lang="en-US" dirty="0" smtClean="0"/>
              <a:t>Performing a special spore stain may not be necessary because the </a:t>
            </a:r>
            <a:r>
              <a:rPr lang="en-US" dirty="0" err="1" smtClean="0"/>
              <a:t>endospores</a:t>
            </a:r>
            <a:r>
              <a:rPr lang="en-US" dirty="0" smtClean="0"/>
              <a:t> can usually be visualized as </a:t>
            </a:r>
            <a:r>
              <a:rPr lang="en-US" dirty="0" err="1" smtClean="0"/>
              <a:t>nonstaining</a:t>
            </a:r>
            <a:r>
              <a:rPr lang="en-US" dirty="0" smtClean="0"/>
              <a:t>, bodies with Gram stain.</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Bacterial </a:t>
            </a:r>
            <a:r>
              <a:rPr lang="en-US" dirty="0" err="1" smtClean="0"/>
              <a:t>Endopores</a:t>
            </a:r>
            <a:endParaRPr lang="en-US" dirty="0"/>
          </a:p>
        </p:txBody>
      </p:sp>
      <p:sp>
        <p:nvSpPr>
          <p:cNvPr id="6" name="Content Placeholder 5"/>
          <p:cNvSpPr>
            <a:spLocks noGrp="1"/>
          </p:cNvSpPr>
          <p:nvPr>
            <p:ph sz="half" idx="2"/>
          </p:nvPr>
        </p:nvSpPr>
        <p:spPr/>
        <p:txBody>
          <a:bodyPr/>
          <a:lstStyle/>
          <a:p>
            <a:endParaRPr lang="en-US"/>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304800" y="2209800"/>
            <a:ext cx="4007005" cy="32004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Growth</a:t>
            </a:r>
            <a:endParaRPr lang="en-US" dirty="0"/>
          </a:p>
        </p:txBody>
      </p:sp>
      <p:sp>
        <p:nvSpPr>
          <p:cNvPr id="3" name="Content Placeholder 2"/>
          <p:cNvSpPr>
            <a:spLocks noGrp="1"/>
          </p:cNvSpPr>
          <p:nvPr>
            <p:ph sz="quarter" idx="1"/>
          </p:nvPr>
        </p:nvSpPr>
        <p:spPr/>
        <p:txBody>
          <a:bodyPr/>
          <a:lstStyle/>
          <a:p>
            <a:r>
              <a:rPr lang="en-US" dirty="0" smtClean="0"/>
              <a:t>Bacterial cells contain a single DNA strand and reproduce primarily by binary fission.</a:t>
            </a:r>
          </a:p>
          <a:p>
            <a:r>
              <a:rPr lang="en-US" dirty="0" smtClean="0"/>
              <a:t>Bacterial growth proceeds through four distinct phases: </a:t>
            </a:r>
            <a:r>
              <a:rPr lang="en-US" u="sng" dirty="0" smtClean="0"/>
              <a:t>lag phase</a:t>
            </a:r>
            <a:r>
              <a:rPr lang="en-US" dirty="0" smtClean="0"/>
              <a:t>, </a:t>
            </a:r>
            <a:r>
              <a:rPr lang="en-US" u="sng" dirty="0" smtClean="0"/>
              <a:t>exponential growth phase</a:t>
            </a:r>
            <a:r>
              <a:rPr lang="en-US" dirty="0" smtClean="0"/>
              <a:t>, </a:t>
            </a:r>
            <a:r>
              <a:rPr lang="en-US" u="sng" dirty="0" smtClean="0"/>
              <a:t>stationary phase</a:t>
            </a:r>
            <a:r>
              <a:rPr lang="en-US" dirty="0" smtClean="0"/>
              <a:t>, and </a:t>
            </a:r>
            <a:r>
              <a:rPr lang="en-US" u="sng" dirty="0" smtClean="0"/>
              <a:t>logarithmic decline phase</a:t>
            </a:r>
            <a:r>
              <a:rPr lang="en-US" dirty="0" smtClean="0"/>
              <a:t>.</a:t>
            </a:r>
          </a:p>
          <a:p>
            <a:r>
              <a:rPr lang="en-US" dirty="0" smtClean="0"/>
              <a:t>Rate of growth during exponential growth phase often referred to as </a:t>
            </a:r>
            <a:r>
              <a:rPr lang="en-US" i="1" dirty="0" smtClean="0"/>
              <a:t>doubling time</a:t>
            </a:r>
            <a:r>
              <a:rPr lang="en-US" dirty="0" smtClean="0"/>
              <a:t> or </a:t>
            </a:r>
            <a:r>
              <a:rPr lang="en-US" i="1" dirty="0" smtClean="0"/>
              <a:t>generation time</a:t>
            </a:r>
            <a:r>
              <a:rPr lang="en-US" dirty="0" smtClean="0"/>
              <a: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42063"/>
          <a:ext cx="9144000" cy="51816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4-4</a:t>
                      </a:r>
                      <a:r>
                        <a:rPr kumimoji="0" lang="en-US" sz="1200" b="0" i="0" u="none" strike="noStrike" cap="none" normalizeH="0" baseline="0" smtClean="0">
                          <a:ln>
                            <a:noFill/>
                          </a:ln>
                          <a:solidFill>
                            <a:schemeClr val="tx1"/>
                          </a:solidFill>
                          <a:effectLst/>
                          <a:latin typeface="Arial" pitchFamily="34" charset="0"/>
                        </a:rPr>
                        <a:t> Generalized bacterial growth curve.</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Copyright © 2007 by Mosby, Inc., an affiliate of Elsevier Inc.</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04.jpg"/>
          <p:cNvPicPr>
            <a:picLocks noChangeAspect="1" noChangeArrowheads="1"/>
          </p:cNvPicPr>
          <p:nvPr/>
        </p:nvPicPr>
        <p:blipFill>
          <a:blip r:embed="rId2" cstate="print"/>
          <a:srcRect/>
          <a:stretch>
            <a:fillRect/>
          </a:stretch>
        </p:blipFill>
        <p:spPr bwMode="auto">
          <a:xfrm>
            <a:off x="690563" y="47625"/>
            <a:ext cx="7762875" cy="61214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and Supplies</a:t>
            </a:r>
            <a:endParaRPr lang="en-US" dirty="0"/>
          </a:p>
        </p:txBody>
      </p:sp>
      <p:sp>
        <p:nvSpPr>
          <p:cNvPr id="3" name="Content Placeholder 2"/>
          <p:cNvSpPr>
            <a:spLocks noGrp="1"/>
          </p:cNvSpPr>
          <p:nvPr>
            <p:ph sz="quarter" idx="1"/>
          </p:nvPr>
        </p:nvSpPr>
        <p:spPr/>
        <p:txBody>
          <a:bodyPr/>
          <a:lstStyle/>
          <a:p>
            <a:r>
              <a:rPr lang="en-US" dirty="0" smtClean="0"/>
              <a:t>Laboratory should be a separate room away from the  main traffic areas of the clinic for microbiologic procedures.</a:t>
            </a:r>
          </a:p>
          <a:p>
            <a:pPr lvl="1"/>
            <a:r>
              <a:rPr lang="en-US" dirty="0" smtClean="0"/>
              <a:t>Adequate lighting and ventilation</a:t>
            </a:r>
          </a:p>
          <a:p>
            <a:pPr lvl="1"/>
            <a:r>
              <a:rPr lang="en-US" dirty="0" smtClean="0"/>
              <a:t>Washable floor with limited traffic</a:t>
            </a:r>
          </a:p>
          <a:p>
            <a:pPr lvl="1"/>
            <a:r>
              <a:rPr lang="en-US" dirty="0" smtClean="0"/>
              <a:t>At least two work areas (one for processing samples and one for culture work)</a:t>
            </a:r>
          </a:p>
          <a:p>
            <a:pPr lvl="1"/>
            <a:r>
              <a:rPr lang="en-US" dirty="0" smtClean="0"/>
              <a:t>Smooth surfaces that are easy to disinfect</a:t>
            </a:r>
          </a:p>
          <a:p>
            <a:pPr lvl="1"/>
            <a:r>
              <a:rPr lang="en-US" dirty="0" smtClean="0"/>
              <a:t>Electrical outlets</a:t>
            </a:r>
          </a:p>
          <a:p>
            <a:pPr lvl="1"/>
            <a:r>
              <a:rPr lang="en-US" dirty="0" smtClean="0"/>
              <a:t>Ample storage space</a:t>
            </a:r>
          </a:p>
          <a:p>
            <a:pPr lvl="1"/>
            <a:r>
              <a:rPr lang="en-US" dirty="0" smtClean="0"/>
              <a:t>Easy access to incubator and refrigerator</a:t>
            </a:r>
          </a:p>
          <a:p>
            <a:pPr lvl="1"/>
            <a:endParaRPr lang="en-US"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Safety</a:t>
            </a:r>
            <a:endParaRPr lang="en-US" dirty="0"/>
          </a:p>
        </p:txBody>
      </p:sp>
      <p:sp>
        <p:nvSpPr>
          <p:cNvPr id="3" name="Content Placeholder 2"/>
          <p:cNvSpPr>
            <a:spLocks noGrp="1"/>
          </p:cNvSpPr>
          <p:nvPr>
            <p:ph sz="quarter" idx="1"/>
          </p:nvPr>
        </p:nvSpPr>
        <p:spPr/>
        <p:txBody>
          <a:bodyPr/>
          <a:lstStyle/>
          <a:p>
            <a:r>
              <a:rPr lang="en-US" dirty="0" smtClean="0"/>
              <a:t>Treat all specimens as potentially </a:t>
            </a:r>
            <a:r>
              <a:rPr lang="en-US" dirty="0" err="1" smtClean="0"/>
              <a:t>zoonotic</a:t>
            </a:r>
            <a:r>
              <a:rPr lang="en-US" dirty="0" smtClean="0"/>
              <a:t> and pathogenic.</a:t>
            </a:r>
          </a:p>
          <a:p>
            <a:r>
              <a:rPr lang="en-US" dirty="0" smtClean="0"/>
              <a:t>Personnel must wear personal protective equipment when handling patient specimens to prevent contamination of clothes and spreading pathogens to general public.</a:t>
            </a:r>
          </a:p>
          <a:p>
            <a:r>
              <a:rPr lang="en-US" dirty="0" smtClean="0"/>
              <a:t>Disposable gloves are required in the microbiology lab; face masks may be needed if production of aerosol particles is likely.</a:t>
            </a:r>
          </a:p>
          <a:p>
            <a:pPr>
              <a:buNone/>
            </a:pPr>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Safety</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Wash laboratory coats at least once a week in hot water and bleach.</a:t>
            </a:r>
          </a:p>
          <a:p>
            <a:r>
              <a:rPr lang="en-US" dirty="0" smtClean="0"/>
              <a:t>Remove all personal protective equipment before leaving the lab.</a:t>
            </a:r>
          </a:p>
          <a:p>
            <a:r>
              <a:rPr lang="en-US" dirty="0" smtClean="0"/>
              <a:t>Wash hands thoroughly.</a:t>
            </a:r>
          </a:p>
          <a:p>
            <a:r>
              <a:rPr lang="en-US" dirty="0" smtClean="0"/>
              <a:t>Decontaminate or dispose of materials appropriately.</a:t>
            </a:r>
          </a:p>
          <a:p>
            <a:r>
              <a:rPr lang="en-US" dirty="0" smtClean="0"/>
              <a:t>Disinfect bench tops with 70% ethanol or dilute bleach solution at the beginning and end of each work period.</a:t>
            </a:r>
          </a:p>
          <a:p>
            <a:r>
              <a:rPr lang="en-US" dirty="0" smtClean="0"/>
              <a:t>Wipe down all other surfaces daily.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Safety</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Spilled cultures are treated with disinfectant and allowed contact for 20 minutes prior to being cleaned up.</a:t>
            </a:r>
          </a:p>
          <a:p>
            <a:r>
              <a:rPr lang="en-US" dirty="0" smtClean="0"/>
              <a:t>Flame non-disposable wire loops immediately after use.</a:t>
            </a:r>
          </a:p>
          <a:p>
            <a:r>
              <a:rPr lang="en-US" dirty="0" smtClean="0"/>
              <a:t>Eating, drinking, handling contact lenses and applying cosmetics are not permitted in a microbiology lab.</a:t>
            </a:r>
          </a:p>
          <a:p>
            <a:r>
              <a:rPr lang="en-US" dirty="0" smtClean="0"/>
              <a:t>Tie back long hair or tuck inside lab coat.</a:t>
            </a:r>
          </a:p>
          <a:p>
            <a:r>
              <a:rPr lang="en-US" dirty="0" smtClean="0"/>
              <a:t>Promptly report all accidents to lab supervisor or veterinarian.</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Microbiology: The study of microbes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b="1" dirty="0" smtClean="0"/>
              <a:t>Microbes</a:t>
            </a:r>
            <a:r>
              <a:rPr lang="en-US" dirty="0" smtClean="0"/>
              <a:t>: organisms too small to be seen with the unaided eye</a:t>
            </a:r>
          </a:p>
          <a:p>
            <a:r>
              <a:rPr lang="en-US" dirty="0" smtClean="0"/>
              <a:t>Bacteriology, mycology, and virology are the studies of bacteria, viruses, and fungi, respectively.</a:t>
            </a:r>
          </a:p>
          <a:p>
            <a:r>
              <a:rPr lang="en-US" dirty="0" smtClean="0"/>
              <a:t>Most microbes found on and in the body are nonpathogenic (i.e. </a:t>
            </a:r>
            <a:r>
              <a:rPr lang="en-US" i="1" dirty="0" smtClean="0">
                <a:effectLst>
                  <a:outerShdw blurRad="38100" dist="38100" dir="2700000" algn="tl">
                    <a:srgbClr val="000000">
                      <a:alpha val="43137"/>
                    </a:srgbClr>
                  </a:outerShdw>
                </a:effectLst>
              </a:rPr>
              <a:t>normal flora</a:t>
            </a:r>
            <a:r>
              <a:rPr lang="en-US" dirty="0" smtClean="0"/>
              <a:t>)</a:t>
            </a:r>
          </a:p>
          <a:p>
            <a:r>
              <a:rPr lang="en-US" dirty="0" smtClean="0"/>
              <a:t>Samples collected from locations, such as the spinal column, blood, and the urinary bladder should be </a:t>
            </a:r>
            <a:r>
              <a:rPr lang="en-US" u="sng" dirty="0" smtClean="0"/>
              <a:t>free of normal flora</a:t>
            </a:r>
            <a:r>
              <a:rPr lang="en-US" dirty="0" smtClean="0"/>
              <a:t>.</a:t>
            </a:r>
          </a:p>
          <a:p>
            <a:r>
              <a:rPr lang="en-US" dirty="0" smtClean="0"/>
              <a:t>Microbes considered normal flora and nonpathogenic when found in one location can produce significant disease in a site where they should not reside.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0" name="Group 22"/>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4-6</a:t>
                      </a:r>
                      <a:r>
                        <a:rPr kumimoji="0" lang="en-US" sz="1200" b="0" i="0" u="none" strike="noStrike" cap="none" normalizeH="0" baseline="0" smtClean="0">
                          <a:ln>
                            <a:noFill/>
                          </a:ln>
                          <a:solidFill>
                            <a:schemeClr val="tx1"/>
                          </a:solidFill>
                          <a:effectLst/>
                          <a:latin typeface="Arial" pitchFamily="34" charset="0"/>
                        </a:rPr>
                        <a:t> Disposable plastic inoculating loops.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of B. Mitzner, DVM.)</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1" name="Picture 23" descr="e:\New Projects\Hentrix\ppt\004006.jpg"/>
          <p:cNvPicPr>
            <a:picLocks noChangeAspect="1" noChangeArrowheads="1"/>
          </p:cNvPicPr>
          <p:nvPr/>
        </p:nvPicPr>
        <p:blipFill>
          <a:blip r:embed="rId2" cstate="print"/>
          <a:srcRect/>
          <a:stretch>
            <a:fillRect/>
          </a:stretch>
        </p:blipFill>
        <p:spPr bwMode="auto">
          <a:xfrm>
            <a:off x="369888" y="44450"/>
            <a:ext cx="8405812" cy="6096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4-7</a:t>
                      </a:r>
                      <a:r>
                        <a:rPr kumimoji="0" lang="en-US" sz="1200" b="0" i="0" u="none" strike="noStrike" cap="none" normalizeH="0" baseline="0" smtClean="0">
                          <a:ln>
                            <a:noFill/>
                          </a:ln>
                          <a:solidFill>
                            <a:schemeClr val="tx1"/>
                          </a:solidFill>
                          <a:effectLst/>
                          <a:latin typeface="Arial" pitchFamily="34" charset="0"/>
                        </a:rPr>
                        <a:t> Propane burner for sterilizing metal inoculating loops.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of B. Mitzner, DVM.)</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07.jpg"/>
          <p:cNvPicPr>
            <a:picLocks noChangeAspect="1" noChangeArrowheads="1"/>
          </p:cNvPicPr>
          <p:nvPr/>
        </p:nvPicPr>
        <p:blipFill>
          <a:blip r:embed="rId2" cstate="print"/>
          <a:srcRect/>
          <a:stretch>
            <a:fillRect/>
          </a:stretch>
        </p:blipFill>
        <p:spPr bwMode="auto">
          <a:xfrm>
            <a:off x="2581275" y="44450"/>
            <a:ext cx="3983038" cy="609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0" name="Group 22"/>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4-8</a:t>
                      </a:r>
                      <a:r>
                        <a:rPr kumimoji="0" lang="en-US" sz="1200" b="0" i="0" u="none" strike="noStrike" cap="none" normalizeH="0" baseline="0" smtClean="0">
                          <a:ln>
                            <a:noFill/>
                          </a:ln>
                          <a:solidFill>
                            <a:schemeClr val="tx1"/>
                          </a:solidFill>
                          <a:effectLst/>
                          <a:latin typeface="Arial" pitchFamily="34" charset="0"/>
                        </a:rPr>
                        <a:t> Gram stain kit.</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of B. Mitzner, DVM.)</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1" name="Picture 23" descr="e:\New Projects\Hentrix\ppt\004008.jpg"/>
          <p:cNvPicPr>
            <a:picLocks noChangeAspect="1" noChangeArrowheads="1"/>
          </p:cNvPicPr>
          <p:nvPr/>
        </p:nvPicPr>
        <p:blipFill>
          <a:blip r:embed="rId2" cstate="print"/>
          <a:srcRect/>
          <a:stretch>
            <a:fillRect/>
          </a:stretch>
        </p:blipFill>
        <p:spPr bwMode="auto">
          <a:xfrm>
            <a:off x="76200" y="49213"/>
            <a:ext cx="8991600" cy="5986462"/>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Staining of Microbiology Samples</a:t>
            </a:r>
            <a:endParaRPr lang="en-US" dirty="0"/>
          </a:p>
        </p:txBody>
      </p:sp>
      <p:sp>
        <p:nvSpPr>
          <p:cNvPr id="3" name="Content Placeholder 2"/>
          <p:cNvSpPr>
            <a:spLocks noGrp="1"/>
          </p:cNvSpPr>
          <p:nvPr>
            <p:ph sz="quarter" idx="1"/>
          </p:nvPr>
        </p:nvSpPr>
        <p:spPr/>
        <p:txBody>
          <a:bodyPr/>
          <a:lstStyle/>
          <a:p>
            <a:r>
              <a:rPr lang="en-US" dirty="0" smtClean="0"/>
              <a:t>Samples taken directly from patients are often Gram stained before being cultured.</a:t>
            </a:r>
          </a:p>
          <a:p>
            <a:r>
              <a:rPr lang="en-US" dirty="0" smtClean="0"/>
              <a:t>Information obtained from direct smear may help determine:</a:t>
            </a:r>
          </a:p>
          <a:p>
            <a:pPr lvl="1"/>
            <a:r>
              <a:rPr lang="en-US" dirty="0" smtClean="0"/>
              <a:t>Suitability of the specimen for identification</a:t>
            </a:r>
          </a:p>
          <a:p>
            <a:pPr lvl="1"/>
            <a:r>
              <a:rPr lang="en-US" dirty="0" smtClean="0"/>
              <a:t>The predominant organism in a mixed specimen</a:t>
            </a:r>
          </a:p>
          <a:p>
            <a:pPr lvl="1"/>
            <a:r>
              <a:rPr lang="en-US" dirty="0" smtClean="0"/>
              <a:t>Appropriate medium for culture</a:t>
            </a:r>
          </a:p>
          <a:p>
            <a:pPr lvl="1"/>
            <a:r>
              <a:rPr lang="en-US" dirty="0" smtClean="0"/>
              <a:t>Appropriate antibacterials for sensitivity testing</a:t>
            </a:r>
            <a:endParaRPr lang="en-US" b="1" dirty="0" smtClean="0"/>
          </a:p>
          <a:p>
            <a:pPr lvl="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 Procedure</a:t>
            </a:r>
            <a:endParaRPr lang="en-US" dirty="0"/>
          </a:p>
        </p:txBody>
      </p:sp>
      <p:sp>
        <p:nvSpPr>
          <p:cNvPr id="3" name="Content Placeholder 2"/>
          <p:cNvSpPr>
            <a:spLocks noGrp="1"/>
          </p:cNvSpPr>
          <p:nvPr>
            <p:ph sz="quarter" idx="1"/>
          </p:nvPr>
        </p:nvSpPr>
        <p:spPr/>
        <p:txBody>
          <a:bodyPr/>
          <a:lstStyle/>
          <a:p>
            <a:r>
              <a:rPr lang="en-US" dirty="0" smtClean="0"/>
              <a:t>Swab specimens may be rolled lightly onto the slide.</a:t>
            </a:r>
          </a:p>
          <a:p>
            <a:r>
              <a:rPr lang="en-US" dirty="0" smtClean="0"/>
              <a:t>Touching the sterile wire to one colony on the plate is usually sufficient to obtain enough bacteria for application to the slide.</a:t>
            </a:r>
          </a:p>
          <a:p>
            <a:r>
              <a:rPr lang="en-US" dirty="0" smtClean="0"/>
              <a:t>Colonies should be young (24-hour culture) because older colonies may not yield proper results and the stained bacteria often become excessively decolorized.</a:t>
            </a:r>
          </a:p>
          <a:p>
            <a:pPr>
              <a:buNone/>
            </a:pPr>
            <a:endParaRPr 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 Procedure</a:t>
            </a:r>
            <a:endParaRPr lang="en-US" dirty="0"/>
          </a:p>
        </p:txBody>
      </p:sp>
      <p:sp>
        <p:nvSpPr>
          <p:cNvPr id="3" name="Content Placeholder 2"/>
          <p:cNvSpPr>
            <a:spLocks noGrp="1"/>
          </p:cNvSpPr>
          <p:nvPr>
            <p:ph sz="quarter" idx="1"/>
          </p:nvPr>
        </p:nvSpPr>
        <p:spPr/>
        <p:txBody>
          <a:bodyPr/>
          <a:lstStyle/>
          <a:p>
            <a:r>
              <a:rPr lang="en-US" dirty="0" smtClean="0"/>
              <a:t>Bacterial samples from plates are gently mixed in a drop of water or saline on the slide.</a:t>
            </a:r>
          </a:p>
          <a:p>
            <a:r>
              <a:rPr lang="en-US" dirty="0" smtClean="0"/>
              <a:t>Samples may be obtained from inoculated broth by spreading two to three </a:t>
            </a:r>
            <a:r>
              <a:rPr lang="en-US" dirty="0" err="1" smtClean="0"/>
              <a:t>loopsfull</a:t>
            </a:r>
            <a:r>
              <a:rPr lang="en-US" dirty="0" smtClean="0"/>
              <a:t> onto the slide.</a:t>
            </a:r>
          </a:p>
          <a:p>
            <a:r>
              <a:rPr lang="en-US" dirty="0" smtClean="0"/>
              <a:t>Sample may be smeared directly onto a slide, such as from tissue or an abscess.</a:t>
            </a:r>
          </a:p>
          <a:p>
            <a:r>
              <a:rPr lang="en-US" dirty="0" smtClean="0"/>
              <a:t>Sample droplet on slide may be encircled with wax pencil to help find area after staining.</a:t>
            </a:r>
          </a:p>
          <a:p>
            <a:pPr>
              <a:buNone/>
            </a:pPr>
            <a:endParaRPr lang="en-US" dirty="0" smtClean="0"/>
          </a:p>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 Procedure</a:t>
            </a:r>
            <a:endParaRPr lang="en-US" dirty="0"/>
          </a:p>
        </p:txBody>
      </p:sp>
      <p:sp>
        <p:nvSpPr>
          <p:cNvPr id="3" name="Content Placeholder 2"/>
          <p:cNvSpPr>
            <a:spLocks noGrp="1"/>
          </p:cNvSpPr>
          <p:nvPr>
            <p:ph sz="quarter" idx="1"/>
          </p:nvPr>
        </p:nvSpPr>
        <p:spPr/>
        <p:txBody>
          <a:bodyPr/>
          <a:lstStyle/>
          <a:p>
            <a:r>
              <a:rPr lang="en-US" dirty="0" smtClean="0"/>
              <a:t>After the material has dried on the slide, it is heat fixed by passing the slide through a flame two or three times, specimen side up.</a:t>
            </a:r>
          </a:p>
          <a:p>
            <a:pPr lvl="2"/>
            <a:r>
              <a:rPr lang="en-US" dirty="0" smtClean="0"/>
              <a:t>Prevents sample from washing off, helps preserve cell morphology, and kills the bacteria, rendering them permeable to stain.</a:t>
            </a:r>
          </a:p>
          <a:p>
            <a:r>
              <a:rPr lang="en-US" dirty="0" smtClean="0"/>
              <a:t>Slide is placed on a staining rack over a sink.</a:t>
            </a:r>
          </a:p>
          <a:p>
            <a:r>
              <a:rPr lang="en-US" dirty="0" smtClean="0"/>
              <a:t>Crystal violet solution is poured onto the smear and allowed to stand for 30 seconds.</a:t>
            </a:r>
          </a:p>
          <a:p>
            <a:r>
              <a:rPr lang="en-US" dirty="0" smtClean="0"/>
              <a:t>Slide is rinsed gently with water (tap water is acceptable).</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 Procedure</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Iodine solution is poured onto the smear and allowed to stand for 30 seconds.</a:t>
            </a:r>
          </a:p>
          <a:p>
            <a:r>
              <a:rPr lang="en-US" dirty="0" smtClean="0"/>
              <a:t>Slide is gently rinsed with water</a:t>
            </a:r>
          </a:p>
          <a:p>
            <a:r>
              <a:rPr lang="en-US" dirty="0" smtClean="0"/>
              <a:t>Smear is washed with </a:t>
            </a:r>
            <a:r>
              <a:rPr lang="en-US" dirty="0" err="1" smtClean="0"/>
              <a:t>decolorizer</a:t>
            </a:r>
            <a:r>
              <a:rPr lang="en-US" dirty="0" smtClean="0"/>
              <a:t> until no purple washes off (usually &lt;10 seconds)</a:t>
            </a:r>
          </a:p>
          <a:p>
            <a:r>
              <a:rPr lang="en-US" dirty="0" smtClean="0"/>
              <a:t>Slide is rinsed with water and replaced on rack.</a:t>
            </a:r>
          </a:p>
          <a:p>
            <a:r>
              <a:rPr lang="en-US" dirty="0" smtClean="0"/>
              <a:t>Basic </a:t>
            </a:r>
            <a:r>
              <a:rPr lang="en-US" dirty="0" err="1" smtClean="0"/>
              <a:t>fuchsin</a:t>
            </a:r>
            <a:r>
              <a:rPr lang="en-US" dirty="0" smtClean="0"/>
              <a:t> or </a:t>
            </a:r>
            <a:r>
              <a:rPr lang="en-US" dirty="0" err="1" smtClean="0"/>
              <a:t>safrain</a:t>
            </a:r>
            <a:r>
              <a:rPr lang="en-US" dirty="0" smtClean="0"/>
              <a:t> is poured on the smear and allowed to stand for 30 seconds.</a:t>
            </a:r>
          </a:p>
          <a:p>
            <a:r>
              <a:rPr lang="en-US" dirty="0" smtClean="0"/>
              <a:t>Smear is rinsed again with water.</a:t>
            </a:r>
          </a:p>
          <a:p>
            <a:r>
              <a:rPr lang="en-US" dirty="0" smtClean="0"/>
              <a:t>Smear is air dried or blotted dry.</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 Procedure</a:t>
            </a:r>
            <a:endParaRPr lang="en-US" dirty="0"/>
          </a:p>
        </p:txBody>
      </p:sp>
      <p:sp>
        <p:nvSpPr>
          <p:cNvPr id="3" name="Content Placeholder 2"/>
          <p:cNvSpPr>
            <a:spLocks noGrp="1"/>
          </p:cNvSpPr>
          <p:nvPr>
            <p:ph sz="quarter" idx="1"/>
          </p:nvPr>
        </p:nvSpPr>
        <p:spPr/>
        <p:txBody>
          <a:bodyPr/>
          <a:lstStyle/>
          <a:p>
            <a:r>
              <a:rPr lang="en-US" dirty="0" smtClean="0"/>
              <a:t>Smear is examined microscopically with the 100x oil-immersion objective.</a:t>
            </a:r>
          </a:p>
          <a:p>
            <a:r>
              <a:rPr lang="en-US" dirty="0" smtClean="0"/>
              <a:t>Bacteria that retain the crystal violet-iodine complex and stain purple are gram positive</a:t>
            </a:r>
          </a:p>
          <a:p>
            <a:r>
              <a:rPr lang="en-US" dirty="0" smtClean="0"/>
              <a:t>Bacteria that lose the crystal violet or purple color and stain red are gram negative.</a:t>
            </a:r>
          </a:p>
          <a:p>
            <a:r>
              <a:rPr lang="en-US" dirty="0" smtClean="0"/>
              <a:t>To ensure proper staining quality, stain known (control) gram-positive and gram-negative organisms at least once per week and with each new batch of stain.</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 name="Group 24"/>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4-9</a:t>
                      </a:r>
                      <a:r>
                        <a:rPr kumimoji="0" lang="en-US" sz="1200" b="0" i="0" u="none" strike="noStrike" cap="none" normalizeH="0" baseline="0" smtClean="0">
                          <a:ln>
                            <a:noFill/>
                          </a:ln>
                          <a:solidFill>
                            <a:schemeClr val="tx1"/>
                          </a:solidFill>
                          <a:effectLst/>
                          <a:latin typeface="Arial" pitchFamily="34" charset="0"/>
                        </a:rPr>
                        <a:t> Typical staining pattern of gram-positive </a:t>
                      </a:r>
                      <a:r>
                        <a:rPr kumimoji="0" lang="en-US" sz="1200" b="0" i="1" u="none" strike="noStrike" cap="none" normalizeH="0" baseline="0" smtClean="0">
                          <a:ln>
                            <a:noFill/>
                          </a:ln>
                          <a:solidFill>
                            <a:schemeClr val="tx1"/>
                          </a:solidFill>
                          <a:effectLst/>
                          <a:latin typeface="Arial" pitchFamily="34" charset="0"/>
                        </a:rPr>
                        <a:t>Actinomyces</a:t>
                      </a:r>
                      <a:r>
                        <a:rPr kumimoji="0" lang="en-US" sz="1200" b="0" i="0" u="none" strike="noStrike" cap="none" normalizeH="0" baseline="0" smtClean="0">
                          <a:ln>
                            <a:noFill/>
                          </a:ln>
                          <a:solidFill>
                            <a:schemeClr val="tx1"/>
                          </a:solidFill>
                          <a:effectLst/>
                          <a:latin typeface="Arial" pitchFamily="34" charset="0"/>
                        </a:rPr>
                        <a:t> bacteria.</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Public Health Image Library, PHIL#6711, William A. Clark, Atlanta, 1977, Centers for Disease Control and Prevention.)</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3" name="Picture 25" descr="e:\New Projects\Hentrix\ppt\004009.jpg"/>
          <p:cNvPicPr>
            <a:picLocks noChangeAspect="1" noChangeArrowheads="1"/>
          </p:cNvPicPr>
          <p:nvPr/>
        </p:nvPicPr>
        <p:blipFill>
          <a:blip r:embed="rId2" cstate="print"/>
          <a:srcRect/>
          <a:stretch>
            <a:fillRect/>
          </a:stretch>
        </p:blipFill>
        <p:spPr bwMode="auto">
          <a:xfrm>
            <a:off x="104775" y="44450"/>
            <a:ext cx="8934450" cy="6096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Morphology</a:t>
            </a:r>
            <a:endParaRPr lang="en-US" dirty="0"/>
          </a:p>
        </p:txBody>
      </p:sp>
      <p:sp>
        <p:nvSpPr>
          <p:cNvPr id="3" name="Content Placeholder 2"/>
          <p:cNvSpPr>
            <a:spLocks noGrp="1"/>
          </p:cNvSpPr>
          <p:nvPr>
            <p:ph sz="half" idx="1"/>
          </p:nvPr>
        </p:nvSpPr>
        <p:spPr/>
        <p:txBody>
          <a:bodyPr>
            <a:normAutofit fontScale="92500" lnSpcReduction="10000"/>
          </a:bodyPr>
          <a:lstStyle/>
          <a:p>
            <a:r>
              <a:rPr lang="en-US" sz="2400" b="1" dirty="0" smtClean="0"/>
              <a:t>Bacteria</a:t>
            </a:r>
            <a:r>
              <a:rPr lang="en-US" sz="2400" dirty="0" smtClean="0"/>
              <a:t>: small prokaryotic cells that range in size from 0.2 to 2.0 micrometers</a:t>
            </a:r>
          </a:p>
          <a:p>
            <a:r>
              <a:rPr lang="en-US" sz="2400" dirty="0" smtClean="0"/>
              <a:t>Most cellular organelles absent except </a:t>
            </a:r>
            <a:r>
              <a:rPr lang="en-US" sz="2400" u="sng" dirty="0" smtClean="0"/>
              <a:t>cell walls</a:t>
            </a:r>
            <a:r>
              <a:rPr lang="en-US" sz="2400" dirty="0" smtClean="0"/>
              <a:t>, </a:t>
            </a:r>
            <a:r>
              <a:rPr lang="en-US" sz="2400" u="sng" dirty="0" smtClean="0"/>
              <a:t>plasma membranes</a:t>
            </a:r>
            <a:r>
              <a:rPr lang="en-US" sz="2400" dirty="0" smtClean="0"/>
              <a:t>, and </a:t>
            </a:r>
            <a:r>
              <a:rPr lang="en-US" sz="2400" u="sng" dirty="0" err="1" smtClean="0"/>
              <a:t>ribosomes</a:t>
            </a:r>
            <a:endParaRPr lang="en-US" sz="2400" u="sng" dirty="0" smtClean="0"/>
          </a:p>
          <a:p>
            <a:r>
              <a:rPr lang="en-US" sz="2400" dirty="0" smtClean="0"/>
              <a:t>Bacteria have specific requirements for temperature, pH, oxygen tension, and nutrition</a:t>
            </a:r>
          </a:p>
          <a:p>
            <a:r>
              <a:rPr lang="en-US" sz="2400" dirty="0" smtClean="0"/>
              <a:t>Majority of clinically significant bacterial species require a pH of 6.5 to 7.5.</a:t>
            </a:r>
          </a:p>
        </p:txBody>
      </p:sp>
      <p:pic>
        <p:nvPicPr>
          <p:cNvPr id="1027" name="Picture 3"/>
          <p:cNvPicPr>
            <a:picLocks noGrp="1" noChangeAspect="1" noChangeArrowheads="1"/>
          </p:cNvPicPr>
          <p:nvPr>
            <p:ph sz="half" idx="2"/>
          </p:nvPr>
        </p:nvPicPr>
        <p:blipFill>
          <a:blip r:embed="rId2" cstate="print"/>
          <a:srcRect/>
          <a:stretch>
            <a:fillRect/>
          </a:stretch>
        </p:blipFill>
        <p:spPr bwMode="auto">
          <a:xfrm>
            <a:off x="4800600" y="1600200"/>
            <a:ext cx="3948987" cy="452091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3" name="Group 25"/>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4-10</a:t>
                      </a:r>
                      <a:r>
                        <a:rPr kumimoji="0" lang="en-US" sz="1200" b="0" i="0" u="none" strike="noStrike" cap="none" normalizeH="0" baseline="0" smtClean="0">
                          <a:ln>
                            <a:noFill/>
                          </a:ln>
                          <a:solidFill>
                            <a:schemeClr val="tx1"/>
                          </a:solidFill>
                          <a:effectLst/>
                          <a:latin typeface="Arial" pitchFamily="34" charset="0"/>
                        </a:rPr>
                        <a:t> Typical staining pattern of gram-negative </a:t>
                      </a:r>
                      <a:r>
                        <a:rPr kumimoji="0" lang="en-US" sz="1200" b="0" i="1" u="none" strike="noStrike" cap="none" normalizeH="0" baseline="0" smtClean="0">
                          <a:ln>
                            <a:noFill/>
                          </a:ln>
                          <a:solidFill>
                            <a:schemeClr val="tx1"/>
                          </a:solidFill>
                          <a:effectLst/>
                          <a:latin typeface="Arial" pitchFamily="34" charset="0"/>
                        </a:rPr>
                        <a:t>Yersinia</a:t>
                      </a:r>
                      <a:r>
                        <a:rPr kumimoji="0" lang="en-US" sz="1200" b="0" i="0" u="none" strike="noStrike" cap="none" normalizeH="0" baseline="0" smtClean="0">
                          <a:ln>
                            <a:noFill/>
                          </a:ln>
                          <a:solidFill>
                            <a:schemeClr val="tx1"/>
                          </a:solidFill>
                          <a:effectLst/>
                          <a:latin typeface="Arial" pitchFamily="34" charset="0"/>
                        </a:rPr>
                        <a:t> bacteria.</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Public Health Image Library, PHIL#6711, Atlanta, 1980, Centers for Disease Control and Prevention.)</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4" name="Picture 26" descr="e:\New Projects\Hentrix\ppt\004010.jpg"/>
          <p:cNvPicPr>
            <a:picLocks noChangeAspect="1" noChangeArrowheads="1"/>
          </p:cNvPicPr>
          <p:nvPr/>
        </p:nvPicPr>
        <p:blipFill>
          <a:blip r:embed="rId2" cstate="print"/>
          <a:srcRect/>
          <a:stretch>
            <a:fillRect/>
          </a:stretch>
        </p:blipFill>
        <p:spPr bwMode="auto">
          <a:xfrm>
            <a:off x="92075" y="44450"/>
            <a:ext cx="8963025" cy="601345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Potassium Hydroxide (KOH) Test</a:t>
            </a:r>
            <a:endParaRPr lang="en-US" dirty="0"/>
          </a:p>
        </p:txBody>
      </p:sp>
      <p:sp>
        <p:nvSpPr>
          <p:cNvPr id="3" name="Content Placeholder 2"/>
          <p:cNvSpPr>
            <a:spLocks noGrp="1"/>
          </p:cNvSpPr>
          <p:nvPr>
            <p:ph sz="quarter" idx="1"/>
          </p:nvPr>
        </p:nvSpPr>
        <p:spPr>
          <a:xfrm>
            <a:off x="301752" y="1527048"/>
            <a:ext cx="8503920" cy="5026152"/>
          </a:xfrm>
        </p:spPr>
        <p:txBody>
          <a:bodyPr>
            <a:normAutofit fontScale="92500" lnSpcReduction="10000"/>
          </a:bodyPr>
          <a:lstStyle/>
          <a:p>
            <a:r>
              <a:rPr lang="en-US" dirty="0" smtClean="0"/>
              <a:t>Used when a gram-variable reaction occurs.</a:t>
            </a:r>
          </a:p>
          <a:p>
            <a:r>
              <a:rPr lang="en-US" dirty="0" smtClean="0"/>
              <a:t>A </a:t>
            </a:r>
            <a:r>
              <a:rPr lang="en-US" dirty="0" err="1" smtClean="0"/>
              <a:t>loopful</a:t>
            </a:r>
            <a:r>
              <a:rPr lang="en-US" dirty="0" smtClean="0"/>
              <a:t> or two of 3% KOH solution is placed on a slide.</a:t>
            </a:r>
          </a:p>
          <a:p>
            <a:r>
              <a:rPr lang="en-US" dirty="0" smtClean="0"/>
              <a:t>A generous quantity of surface growth is removed from the culture and transferred to the drop of KOH.</a:t>
            </a:r>
          </a:p>
          <a:p>
            <a:r>
              <a:rPr lang="en-US" dirty="0" smtClean="0"/>
              <a:t>Specimen is stirred into the KOH drop with a loop; the loop is slowly and gently lifted.</a:t>
            </a:r>
          </a:p>
          <a:p>
            <a:r>
              <a:rPr lang="en-US" dirty="0" smtClean="0"/>
              <a:t>After a max. of 2 </a:t>
            </a:r>
            <a:r>
              <a:rPr lang="en-US" dirty="0" err="1" smtClean="0"/>
              <a:t>mins</a:t>
            </a:r>
            <a:r>
              <a:rPr lang="en-US" dirty="0" smtClean="0"/>
              <a:t>. of stirring (~30 </a:t>
            </a:r>
            <a:r>
              <a:rPr lang="en-US" dirty="0" err="1" smtClean="0"/>
              <a:t>secs</a:t>
            </a:r>
            <a:r>
              <a:rPr lang="en-US" dirty="0" smtClean="0"/>
              <a:t>.), gram-negative organisms develop a </a:t>
            </a:r>
            <a:r>
              <a:rPr lang="en-US" dirty="0" err="1" smtClean="0"/>
              <a:t>mucoid</a:t>
            </a:r>
            <a:r>
              <a:rPr lang="en-US" dirty="0" smtClean="0"/>
              <a:t> appearance and produce a sticky strand when the drop is lifted with the loop.</a:t>
            </a:r>
          </a:p>
          <a:p>
            <a:r>
              <a:rPr lang="en-US" dirty="0" smtClean="0"/>
              <a:t>If the organisms are gram positive, the mixture stays homogeneous and does not form a strand on lifting.</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Microbiology Staining Procedures</a:t>
            </a:r>
            <a:endParaRPr lang="en-US" dirty="0"/>
          </a:p>
        </p:txBody>
      </p:sp>
      <p:sp>
        <p:nvSpPr>
          <p:cNvPr id="3" name="Content Placeholder 2"/>
          <p:cNvSpPr>
            <a:spLocks noGrp="1"/>
          </p:cNvSpPr>
          <p:nvPr>
            <p:ph sz="quarter" idx="1"/>
          </p:nvPr>
        </p:nvSpPr>
        <p:spPr/>
        <p:txBody>
          <a:bodyPr/>
          <a:lstStyle/>
          <a:p>
            <a:r>
              <a:rPr lang="en-US" b="1" dirty="0" smtClean="0"/>
              <a:t>Acid Fast Stain</a:t>
            </a:r>
            <a:endParaRPr lang="en-US" dirty="0" smtClean="0"/>
          </a:p>
          <a:p>
            <a:pPr lvl="1"/>
            <a:r>
              <a:rPr lang="en-US" dirty="0" smtClean="0"/>
              <a:t>Used primarily to detect </a:t>
            </a:r>
            <a:r>
              <a:rPr lang="en-US" i="1" dirty="0" smtClean="0"/>
              <a:t>Mycobacterium </a:t>
            </a:r>
            <a:r>
              <a:rPr lang="en-US" dirty="0" smtClean="0"/>
              <a:t>and </a:t>
            </a:r>
            <a:r>
              <a:rPr lang="en-US" i="1" dirty="0" err="1" smtClean="0"/>
              <a:t>Nocardia</a:t>
            </a:r>
            <a:r>
              <a:rPr lang="en-US" i="1" dirty="0" smtClean="0"/>
              <a:t> </a:t>
            </a:r>
            <a:r>
              <a:rPr lang="en-US" dirty="0" smtClean="0"/>
              <a:t>species.</a:t>
            </a:r>
          </a:p>
          <a:p>
            <a:pPr lvl="1"/>
            <a:r>
              <a:rPr lang="en-US" dirty="0" smtClean="0"/>
              <a:t>Contain several solutions, including a </a:t>
            </a:r>
            <a:r>
              <a:rPr lang="en-US" b="1" dirty="0" smtClean="0"/>
              <a:t>primary</a:t>
            </a:r>
            <a:r>
              <a:rPr lang="en-US" dirty="0" smtClean="0"/>
              <a:t> stain (typically </a:t>
            </a:r>
            <a:r>
              <a:rPr lang="en-US" dirty="0" err="1" smtClean="0"/>
              <a:t>dimethyl</a:t>
            </a:r>
            <a:r>
              <a:rPr lang="en-US" dirty="0" smtClean="0"/>
              <a:t> </a:t>
            </a:r>
            <a:r>
              <a:rPr lang="en-US" dirty="0" err="1" smtClean="0"/>
              <a:t>sulfoxide</a:t>
            </a:r>
            <a:r>
              <a:rPr lang="en-US" dirty="0" smtClean="0"/>
              <a:t> – DMSO and </a:t>
            </a:r>
            <a:r>
              <a:rPr lang="en-US" dirty="0" err="1" smtClean="0"/>
              <a:t>carbol</a:t>
            </a:r>
            <a:r>
              <a:rPr lang="en-US" dirty="0" smtClean="0"/>
              <a:t> </a:t>
            </a:r>
            <a:r>
              <a:rPr lang="en-US" dirty="0" err="1" smtClean="0"/>
              <a:t>fuchsin</a:t>
            </a:r>
            <a:r>
              <a:rPr lang="en-US" dirty="0" smtClean="0"/>
              <a:t>), an </a:t>
            </a:r>
            <a:r>
              <a:rPr lang="en-US" b="1" dirty="0" smtClean="0"/>
              <a:t>acid-alcohol </a:t>
            </a:r>
            <a:r>
              <a:rPr lang="en-US" b="1" dirty="0" err="1" smtClean="0"/>
              <a:t>decolorizer</a:t>
            </a:r>
            <a:r>
              <a:rPr lang="en-US" dirty="0" smtClean="0"/>
              <a:t>, and a </a:t>
            </a:r>
            <a:r>
              <a:rPr lang="en-US" b="1" dirty="0" err="1" smtClean="0"/>
              <a:t>counterstain</a:t>
            </a:r>
            <a:r>
              <a:rPr lang="en-US" dirty="0" smtClean="0"/>
              <a:t>, such as </a:t>
            </a:r>
            <a:r>
              <a:rPr lang="en-US" b="1" dirty="0" smtClean="0"/>
              <a:t>NMB</a:t>
            </a:r>
            <a:r>
              <a:rPr lang="en-US" dirty="0" smtClean="0"/>
              <a:t>.</a:t>
            </a:r>
          </a:p>
          <a:p>
            <a:pPr lvl="1"/>
            <a:r>
              <a:rPr lang="en-US" dirty="0" smtClean="0"/>
              <a:t>After final rinse, if color remains, the organism is </a:t>
            </a:r>
            <a:r>
              <a:rPr lang="en-US" b="1" dirty="0" smtClean="0"/>
              <a:t>“acid-fast” </a:t>
            </a:r>
            <a:r>
              <a:rPr lang="en-US" dirty="0" smtClean="0"/>
              <a:t>and appears </a:t>
            </a:r>
            <a:r>
              <a:rPr lang="en-US" b="1" dirty="0" smtClean="0"/>
              <a:t>red</a:t>
            </a:r>
            <a:r>
              <a:rPr lang="en-US" dirty="0" smtClean="0"/>
              <a:t>, whereas, non-acid fast microorganisms stain blue.</a:t>
            </a:r>
            <a:endParaRPr lang="en-US"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 name="Group 24"/>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4-11</a:t>
                      </a:r>
                      <a:r>
                        <a:rPr kumimoji="0" lang="en-US" sz="1200" b="0" i="0" u="none" strike="noStrike" cap="none" normalizeH="0" baseline="0" smtClean="0">
                          <a:ln>
                            <a:noFill/>
                          </a:ln>
                          <a:solidFill>
                            <a:schemeClr val="tx1"/>
                          </a:solidFill>
                          <a:effectLst/>
                          <a:latin typeface="Arial" pitchFamily="34" charset="0"/>
                        </a:rPr>
                        <a:t> Acid-fast stain of </a:t>
                      </a:r>
                      <a:r>
                        <a:rPr kumimoji="0" lang="en-US" sz="1200" b="0" i="1" u="none" strike="noStrike" cap="none" normalizeH="0" baseline="0" smtClean="0">
                          <a:ln>
                            <a:noFill/>
                          </a:ln>
                          <a:solidFill>
                            <a:schemeClr val="tx1"/>
                          </a:solidFill>
                          <a:effectLst/>
                          <a:latin typeface="Arial" pitchFamily="34" charset="0"/>
                        </a:rPr>
                        <a:t>Mycobacterium.</a:t>
                      </a:r>
                      <a:endParaRPr kumimoji="0" lang="en-US" sz="1200" b="0" i="0" u="none" strike="noStrike" cap="none" normalizeH="0" baseline="0" smtClean="0">
                        <a:ln>
                          <a:noFill/>
                        </a:ln>
                        <a:solidFill>
                          <a:schemeClr val="tx1"/>
                        </a:solidFill>
                        <a:effectLst/>
                        <a:latin typeface="Arial" pitchFamily="34" charset="0"/>
                      </a:endParaRP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of Marc Kramer, DVM, Avian and Exotic Animal Medical Center, Miami, FL.)</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3" name="Picture 25" descr="e:\New Projects\Hentrix\ppt\004011.jpg"/>
          <p:cNvPicPr>
            <a:picLocks noChangeAspect="1" noChangeArrowheads="1"/>
          </p:cNvPicPr>
          <p:nvPr/>
        </p:nvPicPr>
        <p:blipFill>
          <a:blip r:embed="rId2" cstate="print"/>
          <a:srcRect/>
          <a:stretch>
            <a:fillRect/>
          </a:stretch>
        </p:blipFill>
        <p:spPr bwMode="auto">
          <a:xfrm>
            <a:off x="504825" y="44450"/>
            <a:ext cx="8135938" cy="60960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Microbiology Staining Procedures</a:t>
            </a:r>
            <a:endParaRPr lang="en-US" dirty="0"/>
          </a:p>
        </p:txBody>
      </p:sp>
      <p:sp>
        <p:nvSpPr>
          <p:cNvPr id="3" name="Content Placeholder 2"/>
          <p:cNvSpPr>
            <a:spLocks noGrp="1"/>
          </p:cNvSpPr>
          <p:nvPr>
            <p:ph sz="quarter" idx="1"/>
          </p:nvPr>
        </p:nvSpPr>
        <p:spPr/>
        <p:txBody>
          <a:bodyPr/>
          <a:lstStyle/>
          <a:p>
            <a:r>
              <a:rPr lang="en-US" b="1" dirty="0" err="1" smtClean="0"/>
              <a:t>Giemsa</a:t>
            </a:r>
            <a:r>
              <a:rPr lang="en-US" b="1" dirty="0" smtClean="0"/>
              <a:t> Stain</a:t>
            </a:r>
            <a:endParaRPr lang="en-US" dirty="0" smtClean="0"/>
          </a:p>
          <a:p>
            <a:pPr lvl="1"/>
            <a:r>
              <a:rPr lang="en-US" dirty="0" smtClean="0"/>
              <a:t>Used to detect </a:t>
            </a:r>
            <a:r>
              <a:rPr lang="en-US" b="1" dirty="0" smtClean="0"/>
              <a:t>spirochetes</a:t>
            </a:r>
            <a:r>
              <a:rPr lang="en-US" dirty="0" smtClean="0"/>
              <a:t> and </a:t>
            </a:r>
            <a:r>
              <a:rPr lang="en-US" b="1" dirty="0" err="1" smtClean="0"/>
              <a:t>rickettsiae</a:t>
            </a:r>
            <a:r>
              <a:rPr lang="en-US" b="1" dirty="0" smtClean="0"/>
              <a:t> </a:t>
            </a:r>
            <a:r>
              <a:rPr lang="en-US" dirty="0" smtClean="0"/>
              <a:t>and to demonstrate the capsule of </a:t>
            </a:r>
            <a:r>
              <a:rPr lang="en-US" i="1" dirty="0" smtClean="0"/>
              <a:t>Bacillus </a:t>
            </a:r>
            <a:r>
              <a:rPr lang="en-US" i="1" dirty="0" err="1" smtClean="0"/>
              <a:t>anthracis</a:t>
            </a:r>
            <a:r>
              <a:rPr lang="en-US" i="1" dirty="0" smtClean="0"/>
              <a:t>.</a:t>
            </a:r>
          </a:p>
          <a:p>
            <a:pPr lvl="1"/>
            <a:r>
              <a:rPr lang="en-US" dirty="0" smtClean="0"/>
              <a:t>Smear is fixed in </a:t>
            </a:r>
            <a:r>
              <a:rPr lang="en-US" b="1" dirty="0" smtClean="0"/>
              <a:t>absolute methanol</a:t>
            </a:r>
            <a:r>
              <a:rPr lang="en-US" dirty="0" smtClean="0"/>
              <a:t> for 3 to 5 minutes and air dried.</a:t>
            </a:r>
          </a:p>
          <a:p>
            <a:pPr lvl="1"/>
            <a:r>
              <a:rPr lang="en-US" dirty="0" smtClean="0"/>
              <a:t>Then, smear is dipped in diluted stain for </a:t>
            </a:r>
            <a:r>
              <a:rPr lang="en-US" b="1" dirty="0" smtClean="0"/>
              <a:t>20 – 30 minutes</a:t>
            </a:r>
            <a:r>
              <a:rPr lang="en-US" dirty="0" smtClean="0"/>
              <a:t>.</a:t>
            </a:r>
          </a:p>
          <a:p>
            <a:pPr lvl="1"/>
            <a:r>
              <a:rPr lang="en-US" dirty="0" smtClean="0"/>
              <a:t>Bacteria stain </a:t>
            </a:r>
            <a:r>
              <a:rPr lang="en-US" b="1" dirty="0" smtClean="0"/>
              <a:t>purplish-blue</a:t>
            </a:r>
            <a:r>
              <a:rPr lang="en-US" dirty="0" smtClean="0"/>
              <a:t>.</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Microbiology Staining Procedures</a:t>
            </a:r>
            <a:endParaRPr lang="en-US" dirty="0"/>
          </a:p>
        </p:txBody>
      </p:sp>
      <p:sp>
        <p:nvSpPr>
          <p:cNvPr id="3" name="Content Placeholder 2"/>
          <p:cNvSpPr>
            <a:spLocks noGrp="1"/>
          </p:cNvSpPr>
          <p:nvPr>
            <p:ph sz="quarter" idx="1"/>
          </p:nvPr>
        </p:nvSpPr>
        <p:spPr/>
        <p:txBody>
          <a:bodyPr>
            <a:normAutofit/>
          </a:bodyPr>
          <a:lstStyle/>
          <a:p>
            <a:r>
              <a:rPr lang="en-US" b="1" dirty="0" smtClean="0"/>
              <a:t>Specialized Stains</a:t>
            </a:r>
          </a:p>
          <a:p>
            <a:pPr lvl="1"/>
            <a:r>
              <a:rPr lang="en-US" dirty="0" smtClean="0"/>
              <a:t>Have limited application in the average veterinary practice</a:t>
            </a:r>
          </a:p>
          <a:p>
            <a:pPr lvl="1"/>
            <a:r>
              <a:rPr lang="en-US" b="1" dirty="0" smtClean="0"/>
              <a:t>Flagella stains</a:t>
            </a:r>
          </a:p>
          <a:p>
            <a:pPr lvl="2"/>
            <a:r>
              <a:rPr lang="en-US" dirty="0" smtClean="0"/>
              <a:t>Usually contain crystal-violet</a:t>
            </a:r>
          </a:p>
          <a:p>
            <a:pPr lvl="2"/>
            <a:r>
              <a:rPr lang="en-US" dirty="0" smtClean="0"/>
              <a:t>Are used to detect and characterize bacterial motility</a:t>
            </a:r>
          </a:p>
          <a:p>
            <a:pPr lvl="2"/>
            <a:r>
              <a:rPr lang="en-US" dirty="0" smtClean="0"/>
              <a:t>Usually expensive; there are other methods of testing motility</a:t>
            </a:r>
          </a:p>
          <a:p>
            <a:pPr lvl="1"/>
            <a:r>
              <a:rPr lang="en-US" b="1" dirty="0" smtClean="0"/>
              <a:t>Capsule stains</a:t>
            </a:r>
          </a:p>
          <a:p>
            <a:pPr lvl="2"/>
            <a:r>
              <a:rPr lang="en-US" dirty="0" smtClean="0"/>
              <a:t>Used for detection of pathogenic bacteria</a:t>
            </a:r>
          </a:p>
          <a:p>
            <a:pPr lvl="3"/>
            <a:r>
              <a:rPr lang="en-US" dirty="0" smtClean="0"/>
              <a:t>All bacteria that contain capsules = pathogenic</a:t>
            </a:r>
          </a:p>
          <a:p>
            <a:pPr lvl="3"/>
            <a:r>
              <a:rPr lang="en-US" dirty="0" smtClean="0"/>
              <a:t>Not all pathogenic bacteria contain capsules</a:t>
            </a:r>
          </a:p>
          <a:p>
            <a:pPr lvl="2"/>
            <a:r>
              <a:rPr lang="en-US" dirty="0" smtClean="0"/>
              <a:t>Requires use of bright-field phase contrast microscopy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Microbiology Staining Procedures</a:t>
            </a:r>
            <a:endParaRPr lang="en-US" dirty="0"/>
          </a:p>
        </p:txBody>
      </p:sp>
      <p:sp>
        <p:nvSpPr>
          <p:cNvPr id="3" name="Content Placeholder 2"/>
          <p:cNvSpPr>
            <a:spLocks noGrp="1"/>
          </p:cNvSpPr>
          <p:nvPr>
            <p:ph sz="quarter" idx="1"/>
          </p:nvPr>
        </p:nvSpPr>
        <p:spPr/>
        <p:txBody>
          <a:bodyPr/>
          <a:lstStyle/>
          <a:p>
            <a:pPr lvl="1"/>
            <a:r>
              <a:rPr lang="en-US" b="1" dirty="0" err="1" smtClean="0"/>
              <a:t>Endospore</a:t>
            </a:r>
            <a:r>
              <a:rPr lang="en-US" b="1" dirty="0" smtClean="0"/>
              <a:t> stains</a:t>
            </a:r>
          </a:p>
          <a:p>
            <a:pPr lvl="2"/>
            <a:r>
              <a:rPr lang="en-US" dirty="0" smtClean="0"/>
              <a:t>Bacterial spores contain protein coats of keratin that make them resistant to most normal staining procedures.</a:t>
            </a:r>
          </a:p>
          <a:p>
            <a:pPr lvl="2"/>
            <a:r>
              <a:rPr lang="en-US" dirty="0" smtClean="0"/>
              <a:t>Detect presence, location, and shape of spores</a:t>
            </a:r>
          </a:p>
          <a:p>
            <a:pPr lvl="2"/>
            <a:r>
              <a:rPr lang="en-US" dirty="0" smtClean="0"/>
              <a:t>Older culture is used (&gt;48 hours)</a:t>
            </a:r>
          </a:p>
          <a:p>
            <a:pPr lvl="2"/>
            <a:r>
              <a:rPr lang="en-US" dirty="0" smtClean="0"/>
              <a:t>Involves addition of malachite green to specimen and counterstaining with </a:t>
            </a:r>
            <a:r>
              <a:rPr lang="en-US" dirty="0" err="1" smtClean="0"/>
              <a:t>safranin</a:t>
            </a:r>
            <a:r>
              <a:rPr lang="en-US" dirty="0" smtClean="0"/>
              <a:t> or basic </a:t>
            </a:r>
            <a:r>
              <a:rPr lang="en-US" dirty="0" err="1" smtClean="0"/>
              <a:t>fuchsin</a:t>
            </a:r>
            <a:endParaRPr lang="en-US" dirty="0" smtClean="0"/>
          </a:p>
          <a:p>
            <a:pPr lvl="2"/>
            <a:r>
              <a:rPr lang="en-US" dirty="0" smtClean="0"/>
              <a:t>Spores appear dark blue/green with the remainder of bacterial cell pink or red.</a:t>
            </a:r>
          </a:p>
          <a:p>
            <a:pPr lvl="1"/>
            <a:r>
              <a:rPr lang="en-US" b="1" dirty="0" err="1" smtClean="0"/>
              <a:t>Fluorecent</a:t>
            </a:r>
            <a:r>
              <a:rPr lang="en-US" b="1" dirty="0" smtClean="0"/>
              <a:t> stains</a:t>
            </a:r>
          </a:p>
          <a:p>
            <a:pPr lvl="2"/>
            <a:r>
              <a:rPr lang="en-US" dirty="0" smtClean="0"/>
              <a:t>Used primarily for identification of </a:t>
            </a:r>
            <a:r>
              <a:rPr lang="en-US" i="1" dirty="0" err="1" smtClean="0"/>
              <a:t>Legionella</a:t>
            </a:r>
            <a:r>
              <a:rPr lang="en-US" i="1" dirty="0" smtClean="0"/>
              <a:t> </a:t>
            </a:r>
            <a:r>
              <a:rPr lang="en-US" dirty="0" smtClean="0"/>
              <a:t>and </a:t>
            </a:r>
            <a:r>
              <a:rPr lang="en-US" i="1" dirty="0" smtClean="0"/>
              <a:t>Pseudomonas</a:t>
            </a:r>
          </a:p>
          <a:p>
            <a:pPr lvl="2"/>
            <a:r>
              <a:rPr lang="en-US" dirty="0" smtClean="0"/>
              <a:t>Expensive.</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3" name="Group 25"/>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4-12</a:t>
                      </a:r>
                      <a:r>
                        <a:rPr kumimoji="0" lang="en-US" sz="1200" b="0" i="0" u="none" strike="noStrike" cap="none" normalizeH="0" baseline="0" smtClean="0">
                          <a:ln>
                            <a:noFill/>
                          </a:ln>
                          <a:solidFill>
                            <a:schemeClr val="tx1"/>
                          </a:solidFill>
                          <a:effectLst/>
                          <a:latin typeface="Arial" pitchFamily="34" charset="0"/>
                        </a:rPr>
                        <a:t> Malachite green endospore stain of </a:t>
                      </a:r>
                      <a:r>
                        <a:rPr kumimoji="0" lang="en-US" sz="1200" b="0" i="1" u="none" strike="noStrike" cap="none" normalizeH="0" baseline="0" smtClean="0">
                          <a:ln>
                            <a:noFill/>
                          </a:ln>
                          <a:solidFill>
                            <a:schemeClr val="tx1"/>
                          </a:solidFill>
                          <a:effectLst/>
                          <a:latin typeface="Arial" pitchFamily="34" charset="0"/>
                        </a:rPr>
                        <a:t>Bacillus anthracis.</a:t>
                      </a:r>
                      <a:endParaRPr kumimoji="0" lang="en-US" sz="1200" b="0" i="0" u="none" strike="noStrike" cap="none" normalizeH="0" baseline="0" smtClean="0">
                        <a:ln>
                          <a:noFill/>
                        </a:ln>
                        <a:solidFill>
                          <a:schemeClr val="tx1"/>
                        </a:solidFill>
                        <a:effectLst/>
                        <a:latin typeface="Arial" pitchFamily="34" charset="0"/>
                      </a:endParaRP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(From Songer JG, Post KW: </a:t>
                      </a:r>
                      <a:r>
                        <a:rPr kumimoji="0" lang="en-US" sz="1200" b="0" i="1" u="none" strike="noStrike" cap="none" normalizeH="0" baseline="0" smtClean="0">
                          <a:ln>
                            <a:noFill/>
                          </a:ln>
                          <a:solidFill>
                            <a:schemeClr val="tx1"/>
                          </a:solidFill>
                          <a:effectLst/>
                          <a:latin typeface="Arial" pitchFamily="34" charset="0"/>
                        </a:rPr>
                        <a:t>Veterinary microbiology: bacterial and fungal agents of animal disease</a:t>
                      </a:r>
                      <a:r>
                        <a:rPr kumimoji="0" lang="en-US" sz="1200" b="0" i="0" u="none" strike="noStrike" cap="none" normalizeH="0" baseline="0" smtClean="0">
                          <a:ln>
                            <a:noFill/>
                          </a:ln>
                          <a:solidFill>
                            <a:schemeClr val="tx1"/>
                          </a:solidFill>
                          <a:effectLst/>
                          <a:latin typeface="Arial" pitchFamily="34" charset="0"/>
                        </a:rPr>
                        <a:t>, St Louis, 2005, Saunders.)</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4" name="Picture 26" descr="e:\New Projects\Hentrix\ppt\004012.jpg"/>
          <p:cNvPicPr>
            <a:picLocks noChangeAspect="1" noChangeArrowheads="1"/>
          </p:cNvPicPr>
          <p:nvPr/>
        </p:nvPicPr>
        <p:blipFill>
          <a:blip r:embed="rId2" cstate="print"/>
          <a:srcRect/>
          <a:stretch>
            <a:fillRect/>
          </a:stretch>
        </p:blipFill>
        <p:spPr bwMode="auto">
          <a:xfrm>
            <a:off x="257175" y="44450"/>
            <a:ext cx="8631238" cy="6096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Media</a:t>
            </a:r>
            <a:endParaRPr lang="en-US" dirty="0"/>
          </a:p>
        </p:txBody>
      </p:sp>
      <p:sp>
        <p:nvSpPr>
          <p:cNvPr id="3" name="Content Placeholder 2"/>
          <p:cNvSpPr>
            <a:spLocks noGrp="1"/>
          </p:cNvSpPr>
          <p:nvPr>
            <p:ph sz="quarter" idx="1"/>
          </p:nvPr>
        </p:nvSpPr>
        <p:spPr/>
        <p:txBody>
          <a:bodyPr/>
          <a:lstStyle/>
          <a:p>
            <a:r>
              <a:rPr lang="en-US" b="1" dirty="0" smtClean="0"/>
              <a:t>Culture media</a:t>
            </a:r>
            <a:r>
              <a:rPr lang="en-US" dirty="0" smtClean="0"/>
              <a:t>: any material, solid or liquid, that can support the growth of a microorganism.</a:t>
            </a:r>
          </a:p>
          <a:p>
            <a:pPr lvl="1"/>
            <a:r>
              <a:rPr lang="en-US" b="1" dirty="0" smtClean="0"/>
              <a:t>Available as dehydrated powder or as prepared agar plates or ready-to-use liquid media for biochemical tests.</a:t>
            </a:r>
          </a:p>
          <a:p>
            <a:pPr lvl="1"/>
            <a:r>
              <a:rPr lang="en-US" b="1" dirty="0" smtClean="0"/>
              <a:t>Solidifying agents used in preparing solid media include agar and gelatin</a:t>
            </a:r>
          </a:p>
          <a:p>
            <a:pPr lvl="2"/>
            <a:r>
              <a:rPr lang="en-US" b="1" dirty="0" smtClean="0"/>
              <a:t>Agar  - </a:t>
            </a:r>
            <a:r>
              <a:rPr lang="en-US" dirty="0" smtClean="0"/>
              <a:t>dried extract of sea algae known as </a:t>
            </a:r>
            <a:r>
              <a:rPr lang="en-US" b="1" i="1" dirty="0" err="1" smtClean="0"/>
              <a:t>agarphytes</a:t>
            </a:r>
            <a:endParaRPr lang="en-US" b="1" i="1" dirty="0" smtClean="0"/>
          </a:p>
          <a:p>
            <a:pPr lvl="2"/>
            <a:r>
              <a:rPr lang="en-US" b="1" dirty="0" smtClean="0"/>
              <a:t>Gelatin </a:t>
            </a:r>
            <a:r>
              <a:rPr lang="en-US" dirty="0" smtClean="0"/>
              <a:t>– protein obtained from animal tissues.</a:t>
            </a:r>
          </a:p>
          <a:p>
            <a:pPr lvl="2"/>
            <a:endParaRPr lang="en-US" b="1" dirty="0" smtClean="0"/>
          </a:p>
          <a:p>
            <a:pPr lvl="2"/>
            <a:r>
              <a:rPr lang="en-US" dirty="0" smtClean="0"/>
              <a:t>Keep agar plates refrigerated at 5</a:t>
            </a:r>
            <a:r>
              <a:rPr lang="en-US" dirty="0" smtClean="0">
                <a:latin typeface="Calibri"/>
              </a:rPr>
              <a:t>⁰ </a:t>
            </a:r>
            <a:r>
              <a:rPr lang="en-US" dirty="0" smtClean="0"/>
              <a:t>C to 10</a:t>
            </a:r>
            <a:r>
              <a:rPr lang="en-US" dirty="0" smtClean="0">
                <a:latin typeface="Calibri"/>
              </a:rPr>
              <a:t>⁰ </a:t>
            </a:r>
            <a:r>
              <a:rPr lang="en-US" dirty="0" smtClean="0"/>
              <a:t>C and away from internal walls of refrigerator.</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Media</a:t>
            </a:r>
            <a:endParaRPr lang="en-US" dirty="0"/>
          </a:p>
        </p:txBody>
      </p:sp>
      <p:sp>
        <p:nvSpPr>
          <p:cNvPr id="3" name="Content Placeholder 2"/>
          <p:cNvSpPr>
            <a:spLocks noGrp="1"/>
          </p:cNvSpPr>
          <p:nvPr>
            <p:ph sz="quarter" idx="1"/>
          </p:nvPr>
        </p:nvSpPr>
        <p:spPr/>
        <p:txBody>
          <a:bodyPr/>
          <a:lstStyle/>
          <a:p>
            <a:r>
              <a:rPr lang="en-US" dirty="0" smtClean="0"/>
              <a:t>Six types of culture media include transport, general purpose, enriched, selective, differential, and enrichment.</a:t>
            </a:r>
          </a:p>
          <a:p>
            <a:r>
              <a:rPr lang="en-US" dirty="0" smtClean="0"/>
              <a:t>Some media contain characteristics of more than one type.</a:t>
            </a:r>
          </a:p>
          <a:p>
            <a:r>
              <a:rPr lang="en-US" dirty="0" smtClean="0"/>
              <a:t>Common laboratory media are optimized to support growth of many, but not all pathogens.  Occasionally, strains of common organisms grow poorly, if at all, in the lab.</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Morphology</a:t>
            </a:r>
            <a:endParaRPr lang="en-US" dirty="0"/>
          </a:p>
        </p:txBody>
      </p:sp>
      <p:sp>
        <p:nvSpPr>
          <p:cNvPr id="3" name="Content Placeholder 2"/>
          <p:cNvSpPr>
            <a:spLocks noGrp="1"/>
          </p:cNvSpPr>
          <p:nvPr>
            <p:ph sz="quarter" idx="1"/>
          </p:nvPr>
        </p:nvSpPr>
        <p:spPr/>
        <p:txBody>
          <a:bodyPr>
            <a:normAutofit lnSpcReduction="10000"/>
          </a:bodyPr>
          <a:lstStyle/>
          <a:p>
            <a:r>
              <a:rPr lang="en-US" b="1" dirty="0" smtClean="0"/>
              <a:t>Obligate aerobes</a:t>
            </a:r>
            <a:r>
              <a:rPr lang="en-US" dirty="0" smtClean="0"/>
              <a:t>: bacteria that require oxygen to survive.</a:t>
            </a:r>
          </a:p>
          <a:p>
            <a:r>
              <a:rPr lang="en-US" b="1" dirty="0" smtClean="0"/>
              <a:t>Obligate anaerobes</a:t>
            </a:r>
            <a:r>
              <a:rPr lang="en-US" dirty="0" smtClean="0"/>
              <a:t>: bacteria killed in the presence of oxygen or whose growth is inhibited in the presence of oxygen</a:t>
            </a:r>
          </a:p>
          <a:p>
            <a:r>
              <a:rPr lang="en-US" b="1" dirty="0" err="1" smtClean="0"/>
              <a:t>Faculative</a:t>
            </a:r>
            <a:r>
              <a:rPr lang="en-US" b="1" dirty="0" smtClean="0"/>
              <a:t> anaerobes</a:t>
            </a:r>
            <a:r>
              <a:rPr lang="en-US" dirty="0" smtClean="0"/>
              <a:t>: bacteria that can survive in the absence of oxygen but with limited growth.</a:t>
            </a:r>
          </a:p>
          <a:p>
            <a:r>
              <a:rPr lang="en-US" b="1" dirty="0" err="1" smtClean="0"/>
              <a:t>Microaerophilic</a:t>
            </a:r>
            <a:r>
              <a:rPr lang="en-US" dirty="0" smtClean="0"/>
              <a:t> bacteria prefer reduced oxygen tension.</a:t>
            </a:r>
          </a:p>
          <a:p>
            <a:r>
              <a:rPr lang="en-US" b="1" dirty="0" err="1" smtClean="0"/>
              <a:t>Capnophilic</a:t>
            </a:r>
            <a:r>
              <a:rPr lang="en-US" dirty="0" smtClean="0"/>
              <a:t> bacteria require high levels of carbon dioxide.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Media</a:t>
            </a:r>
            <a:endParaRPr lang="en-US" dirty="0"/>
          </a:p>
        </p:txBody>
      </p:sp>
      <p:sp>
        <p:nvSpPr>
          <p:cNvPr id="3" name="Content Placeholder 2"/>
          <p:cNvSpPr>
            <a:spLocks noGrp="1"/>
          </p:cNvSpPr>
          <p:nvPr>
            <p:ph sz="quarter" idx="1"/>
          </p:nvPr>
        </p:nvSpPr>
        <p:spPr>
          <a:xfrm>
            <a:off x="301752" y="1527048"/>
            <a:ext cx="8503920" cy="5026152"/>
          </a:xfrm>
        </p:spPr>
        <p:txBody>
          <a:bodyPr>
            <a:normAutofit/>
          </a:bodyPr>
          <a:lstStyle/>
          <a:p>
            <a:r>
              <a:rPr lang="en-US" b="1" dirty="0" smtClean="0"/>
              <a:t>General Purpose Media</a:t>
            </a:r>
            <a:r>
              <a:rPr lang="en-US" dirty="0" smtClean="0"/>
              <a:t>, or </a:t>
            </a:r>
            <a:r>
              <a:rPr lang="en-US" i="1" dirty="0" smtClean="0"/>
              <a:t>nutrient media</a:t>
            </a:r>
            <a:r>
              <a:rPr lang="en-US" dirty="0" smtClean="0"/>
              <a:t>, is </a:t>
            </a:r>
            <a:r>
              <a:rPr lang="en-US" b="1" dirty="0" smtClean="0"/>
              <a:t>not </a:t>
            </a:r>
            <a:r>
              <a:rPr lang="en-US" dirty="0" smtClean="0"/>
              <a:t>commonly used in veterinary practice.</a:t>
            </a:r>
          </a:p>
          <a:p>
            <a:r>
              <a:rPr lang="en-US" b="1" dirty="0" smtClean="0"/>
              <a:t>Enriched media </a:t>
            </a:r>
            <a:r>
              <a:rPr lang="en-US" dirty="0" smtClean="0"/>
              <a:t>are formulated to meet the requirements of the most </a:t>
            </a:r>
            <a:r>
              <a:rPr lang="en-US" u="sng" dirty="0" smtClean="0"/>
              <a:t>fastidious</a:t>
            </a:r>
            <a:r>
              <a:rPr lang="en-US" dirty="0" smtClean="0"/>
              <a:t> pathogens.</a:t>
            </a:r>
          </a:p>
          <a:p>
            <a:pPr lvl="1"/>
            <a:r>
              <a:rPr lang="en-US" b="1" dirty="0" smtClean="0"/>
              <a:t>Basic nutrient media with extra nutrients added such as blood, </a:t>
            </a:r>
            <a:r>
              <a:rPr lang="en-US" b="1" dirty="0" err="1" smtClean="0"/>
              <a:t>sermum</a:t>
            </a:r>
            <a:r>
              <a:rPr lang="en-US" b="1" dirty="0" smtClean="0"/>
              <a:t>, or egg</a:t>
            </a:r>
          </a:p>
          <a:p>
            <a:pPr lvl="1"/>
            <a:r>
              <a:rPr lang="en-US" b="1" dirty="0" smtClean="0"/>
              <a:t>Examples: blood agar and chocolate agar</a:t>
            </a:r>
          </a:p>
          <a:p>
            <a:r>
              <a:rPr lang="en-US" b="1" dirty="0" smtClean="0"/>
              <a:t>Selective media</a:t>
            </a:r>
            <a:r>
              <a:rPr lang="en-US" dirty="0" smtClean="0"/>
              <a:t> contain antibacterial substances such as bile salts or antimicrobials that inhibit or kill all but a few types of bacteria </a:t>
            </a:r>
          </a:p>
          <a:p>
            <a:pPr lvl="1"/>
            <a:r>
              <a:rPr lang="en-US" b="1" dirty="0" smtClean="0"/>
              <a:t>Example: </a:t>
            </a:r>
            <a:r>
              <a:rPr lang="en-US" b="1" dirty="0" err="1" smtClean="0"/>
              <a:t>MacConkey</a:t>
            </a:r>
            <a:r>
              <a:rPr lang="en-US" b="1" dirty="0" smtClean="0"/>
              <a:t> agar</a:t>
            </a:r>
            <a:endParaRPr lang="en-US"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Media</a:t>
            </a:r>
            <a:endParaRPr lang="en-US" dirty="0"/>
          </a:p>
        </p:txBody>
      </p:sp>
      <p:sp>
        <p:nvSpPr>
          <p:cNvPr id="3" name="Content Placeholder 2"/>
          <p:cNvSpPr>
            <a:spLocks noGrp="1"/>
          </p:cNvSpPr>
          <p:nvPr>
            <p:ph sz="quarter" idx="1"/>
          </p:nvPr>
        </p:nvSpPr>
        <p:spPr/>
        <p:txBody>
          <a:bodyPr/>
          <a:lstStyle/>
          <a:p>
            <a:r>
              <a:rPr lang="en-US" b="1" dirty="0" smtClean="0"/>
              <a:t>Differential media </a:t>
            </a:r>
            <a:r>
              <a:rPr lang="en-US" dirty="0" smtClean="0"/>
              <a:t>allow bacteria to be differentiated into groups by biochemical reactions on the media</a:t>
            </a:r>
          </a:p>
          <a:p>
            <a:pPr lvl="1"/>
            <a:r>
              <a:rPr lang="en-US" b="1" dirty="0" smtClean="0"/>
              <a:t>Example: Simmons citrate</a:t>
            </a:r>
          </a:p>
          <a:p>
            <a:r>
              <a:rPr lang="en-US" b="1" dirty="0" smtClean="0"/>
              <a:t>Enrichment media </a:t>
            </a:r>
            <a:r>
              <a:rPr lang="en-US" dirty="0" smtClean="0"/>
              <a:t>are liquid media that favor growth of a particular group of organisms</a:t>
            </a:r>
          </a:p>
          <a:p>
            <a:pPr lvl="1"/>
            <a:r>
              <a:rPr lang="en-US" b="1" dirty="0" smtClean="0"/>
              <a:t>Contains nutrients that encourage growth of the desired organisms or contain inhibitory substances that suppress competitors.</a:t>
            </a:r>
          </a:p>
          <a:p>
            <a:pPr lvl="1"/>
            <a:r>
              <a:rPr lang="en-US" b="1" dirty="0" smtClean="0"/>
              <a:t>Examples: </a:t>
            </a:r>
            <a:r>
              <a:rPr lang="en-US" b="1" dirty="0" err="1" smtClean="0"/>
              <a:t>Tetrathionate</a:t>
            </a:r>
            <a:r>
              <a:rPr lang="en-US" b="1" dirty="0" smtClean="0"/>
              <a:t> broth and </a:t>
            </a:r>
            <a:r>
              <a:rPr lang="en-US" b="1" dirty="0" err="1" smtClean="0"/>
              <a:t>selenite</a:t>
            </a:r>
            <a:r>
              <a:rPr lang="en-US" b="1" dirty="0" smtClean="0"/>
              <a:t> broth</a:t>
            </a:r>
            <a:endParaRPr lang="en-US"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Media</a:t>
            </a:r>
            <a:endParaRPr lang="en-US" dirty="0"/>
          </a:p>
        </p:txBody>
      </p:sp>
      <p:sp>
        <p:nvSpPr>
          <p:cNvPr id="3" name="Content Placeholder 2"/>
          <p:cNvSpPr>
            <a:spLocks noGrp="1"/>
          </p:cNvSpPr>
          <p:nvPr>
            <p:ph sz="quarter" idx="1"/>
          </p:nvPr>
        </p:nvSpPr>
        <p:spPr/>
        <p:txBody>
          <a:bodyPr/>
          <a:lstStyle/>
          <a:p>
            <a:r>
              <a:rPr lang="en-US" b="1" dirty="0" smtClean="0"/>
              <a:t>Transport media </a:t>
            </a:r>
            <a:r>
              <a:rPr lang="en-US" dirty="0" smtClean="0"/>
              <a:t> is designed to keep microbes alive while not encouraging growth and reproduction</a:t>
            </a:r>
          </a:p>
          <a:p>
            <a:pPr lvl="1"/>
            <a:r>
              <a:rPr lang="en-US" b="1" dirty="0" err="1" smtClean="0"/>
              <a:t>Culturette</a:t>
            </a:r>
            <a:r>
              <a:rPr lang="en-US" b="1" dirty="0" smtClean="0"/>
              <a:t> used for specimen collection contains prepared transport media</a:t>
            </a:r>
            <a:endParaRPr lang="en-US" b="1" dirty="0"/>
          </a:p>
        </p:txBody>
      </p:sp>
      <p:pic>
        <p:nvPicPr>
          <p:cNvPr id="4" name="Picture 24" descr="e:\New Projects\Hentrix\ppt\004005.jpg"/>
          <p:cNvPicPr>
            <a:picLocks noChangeAspect="1" noChangeArrowheads="1"/>
          </p:cNvPicPr>
          <p:nvPr/>
        </p:nvPicPr>
        <p:blipFill>
          <a:blip r:embed="rId2" cstate="print"/>
          <a:srcRect/>
          <a:stretch>
            <a:fillRect/>
          </a:stretch>
        </p:blipFill>
        <p:spPr bwMode="auto">
          <a:xfrm>
            <a:off x="2209800" y="3352800"/>
            <a:ext cx="4724400" cy="3062019"/>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Agar</a:t>
            </a:r>
            <a:endParaRPr lang="en-US" dirty="0"/>
          </a:p>
        </p:txBody>
      </p:sp>
      <p:sp>
        <p:nvSpPr>
          <p:cNvPr id="3" name="Content Placeholder 2"/>
          <p:cNvSpPr>
            <a:spLocks noGrp="1"/>
          </p:cNvSpPr>
          <p:nvPr>
            <p:ph sz="quarter" idx="1"/>
          </p:nvPr>
        </p:nvSpPr>
        <p:spPr>
          <a:xfrm>
            <a:off x="301752" y="1527048"/>
            <a:ext cx="8503920" cy="4645152"/>
          </a:xfrm>
        </p:spPr>
        <p:txBody>
          <a:bodyPr>
            <a:normAutofit fontScale="92500" lnSpcReduction="20000"/>
          </a:bodyPr>
          <a:lstStyle/>
          <a:p>
            <a:r>
              <a:rPr lang="en-US" dirty="0" smtClean="0"/>
              <a:t>An enriched medium that supports the growth of most bacterial pathogens</a:t>
            </a:r>
          </a:p>
          <a:p>
            <a:r>
              <a:rPr lang="en-US" u="sng" dirty="0" err="1" smtClean="0"/>
              <a:t>Trypticase</a:t>
            </a:r>
            <a:r>
              <a:rPr lang="en-US" u="sng" dirty="0" smtClean="0"/>
              <a:t> soy agar with sheep blood</a:t>
            </a:r>
            <a:r>
              <a:rPr lang="en-US" dirty="0" smtClean="0"/>
              <a:t> is </a:t>
            </a:r>
            <a:r>
              <a:rPr lang="en-US" b="1" dirty="0" smtClean="0"/>
              <a:t>most common </a:t>
            </a:r>
            <a:r>
              <a:rPr lang="en-US" dirty="0" smtClean="0"/>
              <a:t>type.</a:t>
            </a:r>
          </a:p>
          <a:p>
            <a:r>
              <a:rPr lang="en-US" dirty="0" smtClean="0"/>
              <a:t>Blood agar acts as an </a:t>
            </a:r>
            <a:r>
              <a:rPr lang="en-US" u="sng" dirty="0" smtClean="0"/>
              <a:t>enrichment medium</a:t>
            </a:r>
            <a:r>
              <a:rPr lang="en-US" dirty="0" smtClean="0"/>
              <a:t> and a </a:t>
            </a:r>
            <a:r>
              <a:rPr lang="en-US" u="sng" dirty="0" smtClean="0"/>
              <a:t>differential medium</a:t>
            </a:r>
            <a:r>
              <a:rPr lang="en-US" dirty="0" smtClean="0"/>
              <a:t> because four distinct types of </a:t>
            </a:r>
            <a:r>
              <a:rPr lang="en-US" dirty="0" err="1" smtClean="0"/>
              <a:t>hemolysis</a:t>
            </a:r>
            <a:r>
              <a:rPr lang="en-US" dirty="0" smtClean="0"/>
              <a:t> can be detected:</a:t>
            </a:r>
          </a:p>
          <a:p>
            <a:pPr lvl="1"/>
            <a:r>
              <a:rPr lang="en-US" b="1" dirty="0" smtClean="0"/>
              <a:t>Alpha </a:t>
            </a:r>
            <a:r>
              <a:rPr lang="en-US" b="1" dirty="0" err="1" smtClean="0"/>
              <a:t>hemolysis</a:t>
            </a:r>
            <a:r>
              <a:rPr lang="en-US" b="1" dirty="0" smtClean="0"/>
              <a:t> </a:t>
            </a:r>
            <a:r>
              <a:rPr lang="en-US" dirty="0" smtClean="0"/>
              <a:t>– partial </a:t>
            </a:r>
            <a:r>
              <a:rPr lang="en-US" dirty="0" err="1" smtClean="0"/>
              <a:t>hemolysis</a:t>
            </a:r>
            <a:r>
              <a:rPr lang="en-US" dirty="0" smtClean="0"/>
              <a:t> that creates a narrow band of greenish or slimy discoloration around colony.</a:t>
            </a:r>
          </a:p>
          <a:p>
            <a:pPr lvl="1"/>
            <a:r>
              <a:rPr lang="en-US" b="1" dirty="0" smtClean="0"/>
              <a:t>Beta </a:t>
            </a:r>
            <a:r>
              <a:rPr lang="en-US" b="1" dirty="0" err="1" smtClean="0"/>
              <a:t>hemolysis</a:t>
            </a:r>
            <a:r>
              <a:rPr lang="en-US" b="1" dirty="0" smtClean="0"/>
              <a:t> </a:t>
            </a:r>
            <a:r>
              <a:rPr lang="en-US" dirty="0" smtClean="0"/>
              <a:t>– complete </a:t>
            </a:r>
            <a:r>
              <a:rPr lang="en-US" dirty="0" err="1" smtClean="0"/>
              <a:t>hemolysis</a:t>
            </a:r>
            <a:r>
              <a:rPr lang="en-US" dirty="0" smtClean="0"/>
              <a:t> that creates a clear zone around the bacterial colony</a:t>
            </a:r>
          </a:p>
          <a:p>
            <a:pPr lvl="1"/>
            <a:r>
              <a:rPr lang="en-US" b="1" dirty="0" smtClean="0"/>
              <a:t>Gamma </a:t>
            </a:r>
            <a:r>
              <a:rPr lang="en-US" b="1" dirty="0" err="1" smtClean="0"/>
              <a:t>hemolysis</a:t>
            </a:r>
            <a:r>
              <a:rPr lang="en-US" b="1" dirty="0" smtClean="0"/>
              <a:t> </a:t>
            </a:r>
            <a:r>
              <a:rPr lang="en-US" dirty="0" smtClean="0"/>
              <a:t>– produces no change in the appearance of the medium and no </a:t>
            </a:r>
            <a:r>
              <a:rPr lang="en-US" dirty="0" err="1" smtClean="0"/>
              <a:t>hemolysis</a:t>
            </a:r>
            <a:r>
              <a:rPr lang="en-US" dirty="0" smtClean="0"/>
              <a:t> around colonies</a:t>
            </a:r>
          </a:p>
          <a:p>
            <a:pPr lvl="1"/>
            <a:r>
              <a:rPr lang="en-US" b="1" dirty="0" smtClean="0"/>
              <a:t>Delta </a:t>
            </a:r>
            <a:r>
              <a:rPr lang="en-US" b="1" dirty="0" err="1" smtClean="0"/>
              <a:t>hemolysis</a:t>
            </a:r>
            <a:r>
              <a:rPr lang="en-US" b="1" dirty="0" smtClean="0"/>
              <a:t> </a:t>
            </a:r>
            <a:r>
              <a:rPr lang="en-US" dirty="0" smtClean="0"/>
              <a:t>– zone of </a:t>
            </a:r>
            <a:r>
              <a:rPr lang="en-US" dirty="0" err="1" smtClean="0"/>
              <a:t>hemolysis</a:t>
            </a:r>
            <a:r>
              <a:rPr lang="en-US" dirty="0" smtClean="0"/>
              <a:t> surrounded by a narrow zone of </a:t>
            </a:r>
            <a:r>
              <a:rPr lang="en-US" dirty="0" err="1" smtClean="0"/>
              <a:t>hemolysis</a:t>
            </a:r>
            <a:r>
              <a:rPr lang="en-US" dirty="0" smtClean="0"/>
              <a:t> around a colony (aka – double-zone </a:t>
            </a:r>
            <a:r>
              <a:rPr lang="en-US" dirty="0" err="1" smtClean="0"/>
              <a:t>hemolysis</a:t>
            </a:r>
            <a:r>
              <a:rPr lang="en-US" dirty="0" smtClean="0"/>
              <a:t>)</a:t>
            </a:r>
            <a:endParaRPr lang="en-US"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 name="Group 24"/>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4-13</a:t>
                      </a:r>
                      <a:r>
                        <a:rPr kumimoji="0" lang="en-US" sz="1200" b="0" i="0" u="none" strike="noStrike" cap="none" normalizeH="0" baseline="0" smtClean="0">
                          <a:ln>
                            <a:noFill/>
                          </a:ln>
                          <a:solidFill>
                            <a:schemeClr val="tx1"/>
                          </a:solidFill>
                          <a:effectLst/>
                          <a:latin typeface="Arial" pitchFamily="34" charset="0"/>
                        </a:rPr>
                        <a:t> Alpha hemolysis of </a:t>
                      </a:r>
                      <a:r>
                        <a:rPr kumimoji="0" lang="en-US" sz="1200" b="0" i="1" u="none" strike="noStrike" cap="none" normalizeH="0" baseline="0" smtClean="0">
                          <a:ln>
                            <a:noFill/>
                          </a:ln>
                          <a:solidFill>
                            <a:schemeClr val="tx1"/>
                          </a:solidFill>
                          <a:effectLst/>
                          <a:latin typeface="Arial" pitchFamily="34" charset="0"/>
                        </a:rPr>
                        <a:t>Streptococcus</a:t>
                      </a:r>
                      <a:r>
                        <a:rPr kumimoji="0" lang="en-US" sz="1200" b="0" i="0" u="none" strike="noStrike" cap="none" normalizeH="0" baseline="0" smtClean="0">
                          <a:ln>
                            <a:noFill/>
                          </a:ln>
                          <a:solidFill>
                            <a:schemeClr val="tx1"/>
                          </a:solidFill>
                          <a:effectLst/>
                          <a:latin typeface="Arial" pitchFamily="34" charset="0"/>
                        </a:rPr>
                        <a:t> on blood agar.</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Public Health Image Library, PHIL#8170. Richard R. Facklam, Atlanta, 1977, Centers for Disease Control and Prevention.)</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3" name="Picture 25" descr="e:\New Projects\Hentrix\ppt\004013.jpg"/>
          <p:cNvPicPr>
            <a:picLocks noChangeAspect="1" noChangeArrowheads="1"/>
          </p:cNvPicPr>
          <p:nvPr/>
        </p:nvPicPr>
        <p:blipFill>
          <a:blip r:embed="rId2" cstate="print"/>
          <a:srcRect/>
          <a:stretch>
            <a:fillRect/>
          </a:stretch>
        </p:blipFill>
        <p:spPr bwMode="auto">
          <a:xfrm>
            <a:off x="112713" y="44450"/>
            <a:ext cx="8918575" cy="60960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MacConkey</a:t>
            </a:r>
            <a:r>
              <a:rPr lang="en-US" dirty="0" smtClean="0"/>
              <a:t> Agar and EMB agar</a:t>
            </a:r>
            <a:endParaRPr lang="en-US" dirty="0"/>
          </a:p>
        </p:txBody>
      </p:sp>
      <p:sp>
        <p:nvSpPr>
          <p:cNvPr id="3" name="Content Placeholder 2"/>
          <p:cNvSpPr>
            <a:spLocks noGrp="1"/>
          </p:cNvSpPr>
          <p:nvPr>
            <p:ph sz="quarter" idx="1"/>
          </p:nvPr>
        </p:nvSpPr>
        <p:spPr/>
        <p:txBody>
          <a:bodyPr/>
          <a:lstStyle/>
          <a:p>
            <a:r>
              <a:rPr lang="en-US" dirty="0" err="1" smtClean="0"/>
              <a:t>MacConkey</a:t>
            </a:r>
            <a:r>
              <a:rPr lang="en-US" dirty="0" smtClean="0"/>
              <a:t> agar and Eosin-</a:t>
            </a:r>
            <a:r>
              <a:rPr lang="en-US" dirty="0" err="1" smtClean="0"/>
              <a:t>methylene</a:t>
            </a:r>
            <a:r>
              <a:rPr lang="en-US" dirty="0" smtClean="0"/>
              <a:t> blue agar are </a:t>
            </a:r>
            <a:r>
              <a:rPr lang="en-US" u="sng" dirty="0" smtClean="0"/>
              <a:t>selective</a:t>
            </a:r>
            <a:r>
              <a:rPr lang="en-US" dirty="0" smtClean="0"/>
              <a:t> and </a:t>
            </a:r>
            <a:r>
              <a:rPr lang="en-US" u="sng" dirty="0" smtClean="0"/>
              <a:t>differential media</a:t>
            </a:r>
            <a:r>
              <a:rPr lang="en-US" dirty="0" smtClean="0"/>
              <a:t>.</a:t>
            </a:r>
          </a:p>
          <a:p>
            <a:r>
              <a:rPr lang="en-US" dirty="0" err="1" smtClean="0"/>
              <a:t>MacConkey</a:t>
            </a:r>
            <a:r>
              <a:rPr lang="en-US" dirty="0" smtClean="0"/>
              <a:t> agar contains crystal violet, which suppresses growth of gram-positive bacteria.  Because it also contains bile salts, it is selective for bacteria that can grow in the presence of bile salts, which is similar to the environment found in the intestines.</a:t>
            </a:r>
          </a:p>
          <a:p>
            <a:r>
              <a:rPr lang="en-US" dirty="0" smtClean="0"/>
              <a:t>EMB media perform the same function and can identify lactose-fermenting organisms.</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Thioglycollate</a:t>
            </a:r>
            <a:r>
              <a:rPr lang="en-US" dirty="0" smtClean="0"/>
              <a:t> Broth</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Liquid medium used to culture anaerobic bacteria and determine the oxygen tolerance of microbes</a:t>
            </a:r>
          </a:p>
          <a:p>
            <a:r>
              <a:rPr lang="en-US" dirty="0" smtClean="0"/>
              <a:t>Contains stable oxygen gradient, with high concentrations of oxygen near the surface and anaerobic conditions near the bottom.</a:t>
            </a:r>
          </a:p>
          <a:p>
            <a:r>
              <a:rPr lang="en-US" u="sng" dirty="0" smtClean="0"/>
              <a:t>Obligate aerobes</a:t>
            </a:r>
            <a:r>
              <a:rPr lang="en-US" dirty="0" smtClean="0"/>
              <a:t> will grow only in top layer; </a:t>
            </a:r>
            <a:r>
              <a:rPr lang="en-US" u="sng" dirty="0" smtClean="0"/>
              <a:t>obligate anaerobes</a:t>
            </a:r>
            <a:r>
              <a:rPr lang="en-US" dirty="0" smtClean="0"/>
              <a:t> will grow only in bottom.</a:t>
            </a:r>
          </a:p>
          <a:p>
            <a:r>
              <a:rPr lang="en-US" u="sng" dirty="0" smtClean="0"/>
              <a:t>Facultative anaerobes</a:t>
            </a:r>
            <a:r>
              <a:rPr lang="en-US" i="1" dirty="0" smtClean="0"/>
              <a:t> </a:t>
            </a:r>
            <a:r>
              <a:rPr lang="en-US" dirty="0" smtClean="0"/>
              <a:t>can grow throughout but usually grow in middle between the zones.</a:t>
            </a:r>
          </a:p>
          <a:p>
            <a:r>
              <a:rPr lang="en-US" dirty="0" smtClean="0"/>
              <a:t>Primarily used in veterinary practice as enrichment media and for </a:t>
            </a:r>
            <a:r>
              <a:rPr lang="en-US" b="1" dirty="0" smtClean="0"/>
              <a:t>blood cultures</a:t>
            </a:r>
            <a:r>
              <a:rPr lang="en-US" dirty="0" smtClean="0"/>
              <a:t>.</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Culture Media</a:t>
            </a:r>
            <a:endParaRPr lang="en-US" dirty="0"/>
          </a:p>
        </p:txBody>
      </p:sp>
      <p:sp>
        <p:nvSpPr>
          <p:cNvPr id="3" name="Content Placeholder 2"/>
          <p:cNvSpPr>
            <a:spLocks noGrp="1"/>
          </p:cNvSpPr>
          <p:nvPr>
            <p:ph sz="quarter" idx="1"/>
          </p:nvPr>
        </p:nvSpPr>
        <p:spPr/>
        <p:txBody>
          <a:bodyPr>
            <a:normAutofit fontScale="92500" lnSpcReduction="10000"/>
          </a:bodyPr>
          <a:lstStyle/>
          <a:p>
            <a:r>
              <a:rPr lang="en-US" b="1" dirty="0" smtClean="0"/>
              <a:t>Urea tubes</a:t>
            </a:r>
            <a:endParaRPr lang="en-US" dirty="0" smtClean="0"/>
          </a:p>
          <a:p>
            <a:pPr lvl="1"/>
            <a:r>
              <a:rPr lang="en-US" dirty="0" smtClean="0"/>
              <a:t>Urea slants should be streaked with </a:t>
            </a:r>
            <a:r>
              <a:rPr lang="en-US" dirty="0" err="1" smtClean="0"/>
              <a:t>inoculum</a:t>
            </a:r>
            <a:r>
              <a:rPr lang="en-US" dirty="0" smtClean="0"/>
              <a:t> and incubated overnight at 37</a:t>
            </a:r>
            <a:r>
              <a:rPr lang="en-US" dirty="0" smtClean="0">
                <a:latin typeface="Calibri"/>
              </a:rPr>
              <a:t>⁰ </a:t>
            </a:r>
            <a:r>
              <a:rPr lang="en-US" dirty="0" smtClean="0"/>
              <a:t>C.</a:t>
            </a:r>
          </a:p>
          <a:p>
            <a:pPr lvl="1"/>
            <a:r>
              <a:rPr lang="en-US" dirty="0" err="1" smtClean="0"/>
              <a:t>Urease</a:t>
            </a:r>
            <a:r>
              <a:rPr lang="en-US" dirty="0" smtClean="0"/>
              <a:t>-positive bacteria produce a pink-red color change due to hydrolysis of urea; </a:t>
            </a:r>
            <a:r>
              <a:rPr lang="en-US" dirty="0" err="1" smtClean="0"/>
              <a:t>urease</a:t>
            </a:r>
            <a:r>
              <a:rPr lang="en-US" dirty="0" smtClean="0"/>
              <a:t>-negative remains yellow.</a:t>
            </a:r>
          </a:p>
          <a:p>
            <a:pPr lvl="1"/>
            <a:endParaRPr lang="en-US" dirty="0" smtClean="0"/>
          </a:p>
          <a:p>
            <a:r>
              <a:rPr lang="en-US" b="1" dirty="0" smtClean="0"/>
              <a:t>Sulfide-</a:t>
            </a:r>
            <a:r>
              <a:rPr lang="en-US" b="1" dirty="0" err="1" smtClean="0"/>
              <a:t>indole</a:t>
            </a:r>
            <a:r>
              <a:rPr lang="en-US" b="1" dirty="0" smtClean="0"/>
              <a:t> motility tubes</a:t>
            </a:r>
            <a:endParaRPr lang="en-US" dirty="0" smtClean="0"/>
          </a:p>
          <a:p>
            <a:pPr lvl="1"/>
            <a:r>
              <a:rPr lang="en-US" dirty="0" smtClean="0"/>
              <a:t>Hydrogen sulfide production is indicated by blackening of medium</a:t>
            </a:r>
          </a:p>
          <a:p>
            <a:pPr lvl="1"/>
            <a:r>
              <a:rPr lang="en-US" dirty="0" smtClean="0"/>
              <a:t>Add 5 drops of </a:t>
            </a:r>
            <a:r>
              <a:rPr lang="en-US" b="1" dirty="0" err="1" smtClean="0"/>
              <a:t>Kovac’s</a:t>
            </a:r>
            <a:r>
              <a:rPr lang="en-US" b="1" dirty="0" smtClean="0"/>
              <a:t> reagent </a:t>
            </a:r>
            <a:r>
              <a:rPr lang="en-US" dirty="0" smtClean="0"/>
              <a:t>for </a:t>
            </a:r>
            <a:r>
              <a:rPr lang="en-US" dirty="0" err="1" smtClean="0"/>
              <a:t>indole</a:t>
            </a:r>
            <a:r>
              <a:rPr lang="en-US" dirty="0" smtClean="0"/>
              <a:t> testing.</a:t>
            </a:r>
          </a:p>
          <a:p>
            <a:pPr lvl="1"/>
            <a:r>
              <a:rPr lang="en-US" dirty="0" err="1" smtClean="0"/>
              <a:t>Indole</a:t>
            </a:r>
            <a:r>
              <a:rPr lang="en-US" dirty="0" smtClean="0"/>
              <a:t> test media detect the ability of bacteria to produce </a:t>
            </a:r>
            <a:r>
              <a:rPr lang="en-US" b="1" dirty="0" err="1" smtClean="0"/>
              <a:t>indole</a:t>
            </a:r>
            <a:r>
              <a:rPr lang="en-US" dirty="0" smtClean="0"/>
              <a:t> as one of the degradation products of tryptophan metabolism.</a:t>
            </a:r>
          </a:p>
          <a:p>
            <a:pPr lvl="1"/>
            <a:r>
              <a:rPr lang="en-US" dirty="0" smtClean="0"/>
              <a:t>If positive, a red-ring forms around top of medium. </a:t>
            </a:r>
          </a:p>
          <a:p>
            <a:pPr lvl="1"/>
            <a:r>
              <a:rPr lang="en-US" dirty="0" smtClean="0"/>
              <a:t>Inoculate with straight stab (1 in.); remove wire along line of entry</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4" name="Group 26"/>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4-14</a:t>
                      </a:r>
                      <a:r>
                        <a:rPr kumimoji="0" lang="en-US" sz="1200" b="0" i="0" u="none" strike="noStrike" cap="none" normalizeH="0" baseline="0" smtClean="0">
                          <a:ln>
                            <a:noFill/>
                          </a:ln>
                          <a:solidFill>
                            <a:schemeClr val="tx1"/>
                          </a:solidFill>
                          <a:effectLst/>
                          <a:latin typeface="Arial" pitchFamily="34" charset="0"/>
                        </a:rPr>
                        <a:t> Urea tubes. The pink coloration indicates a positive reaction, (urea hydrolysis). Yellow indicates a negative reaction.</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Public Health Image Library, PHIL#6711, Atlanta, 1976, Centers for Disease Control and Prevention.)</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5" name="Picture 27" descr="e:\New Projects\Hentrix\ppt\004014.jpg"/>
          <p:cNvPicPr>
            <a:picLocks noChangeAspect="1" noChangeArrowheads="1"/>
          </p:cNvPicPr>
          <p:nvPr/>
        </p:nvPicPr>
        <p:blipFill>
          <a:blip r:embed="rId2" cstate="print"/>
          <a:srcRect/>
          <a:stretch>
            <a:fillRect/>
          </a:stretch>
        </p:blipFill>
        <p:spPr bwMode="auto">
          <a:xfrm>
            <a:off x="11113" y="44450"/>
            <a:ext cx="9123362" cy="6096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Culture Media</a:t>
            </a:r>
            <a:endParaRPr lang="en-US" dirty="0"/>
          </a:p>
        </p:txBody>
      </p:sp>
      <p:sp>
        <p:nvSpPr>
          <p:cNvPr id="3" name="Content Placeholder 2"/>
          <p:cNvSpPr>
            <a:spLocks noGrp="1"/>
          </p:cNvSpPr>
          <p:nvPr>
            <p:ph sz="quarter" idx="1"/>
          </p:nvPr>
        </p:nvSpPr>
        <p:spPr/>
        <p:txBody>
          <a:bodyPr>
            <a:normAutofit lnSpcReduction="10000"/>
          </a:bodyPr>
          <a:lstStyle/>
          <a:p>
            <a:r>
              <a:rPr lang="en-US" b="1" dirty="0" smtClean="0"/>
              <a:t>Simmons citrate tubes</a:t>
            </a:r>
          </a:p>
          <a:p>
            <a:pPr lvl="1"/>
            <a:r>
              <a:rPr lang="en-US" dirty="0" smtClean="0"/>
              <a:t>Differentiate bacteria according to use of </a:t>
            </a:r>
            <a:r>
              <a:rPr lang="en-US" b="1" dirty="0" smtClean="0"/>
              <a:t>citrate</a:t>
            </a:r>
          </a:p>
          <a:p>
            <a:pPr lvl="1"/>
            <a:r>
              <a:rPr lang="en-US" dirty="0" smtClean="0"/>
              <a:t>Slant surface is inoculated</a:t>
            </a:r>
          </a:p>
          <a:p>
            <a:pPr lvl="1"/>
            <a:r>
              <a:rPr lang="en-US" dirty="0" smtClean="0"/>
              <a:t>Bacterial use of citrate in medium imparts a deep blue color; unchanged medium is green.</a:t>
            </a:r>
          </a:p>
          <a:p>
            <a:pPr lvl="1"/>
            <a:endParaRPr lang="en-US" dirty="0" smtClean="0"/>
          </a:p>
          <a:p>
            <a:r>
              <a:rPr lang="en-US" b="1" dirty="0" smtClean="0"/>
              <a:t>Triple-sugar-iron agar</a:t>
            </a:r>
          </a:p>
          <a:p>
            <a:pPr lvl="1"/>
            <a:r>
              <a:rPr lang="en-US" dirty="0" smtClean="0"/>
              <a:t>Composite medium used for presumptive identification of salmonellae and initial differentiation of enteric bacteria.</a:t>
            </a:r>
          </a:p>
          <a:p>
            <a:pPr lvl="1"/>
            <a:r>
              <a:rPr lang="en-US" dirty="0" smtClean="0"/>
              <a:t>Contains an indicator system for hydrogen sulfide production and pH indicator, phenol red, which colors </a:t>
            </a:r>
            <a:r>
              <a:rPr lang="en-US" dirty="0" err="1" smtClean="0"/>
              <a:t>uninoculated</a:t>
            </a:r>
            <a:r>
              <a:rPr lang="en-US" dirty="0" smtClean="0"/>
              <a:t> medium red.</a:t>
            </a:r>
          </a:p>
          <a:p>
            <a:pPr lvl="1"/>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 Requirements</a:t>
            </a:r>
            <a:endParaRPr lang="en-US" dirty="0"/>
          </a:p>
        </p:txBody>
      </p:sp>
      <p:sp>
        <p:nvSpPr>
          <p:cNvPr id="3" name="Content Placeholder 2"/>
          <p:cNvSpPr>
            <a:spLocks noGrp="1"/>
          </p:cNvSpPr>
          <p:nvPr>
            <p:ph sz="quarter" idx="1"/>
          </p:nvPr>
        </p:nvSpPr>
        <p:spPr/>
        <p:txBody>
          <a:bodyPr/>
          <a:lstStyle/>
          <a:p>
            <a:r>
              <a:rPr lang="en-US" b="1" dirty="0" smtClean="0"/>
              <a:t>Nutritional </a:t>
            </a:r>
            <a:r>
              <a:rPr lang="en-US" dirty="0" smtClean="0"/>
              <a:t>requirements vary among bacteria</a:t>
            </a:r>
          </a:p>
          <a:p>
            <a:pPr lvl="1"/>
            <a:r>
              <a:rPr lang="en-US" b="1" dirty="0" smtClean="0"/>
              <a:t>Affect the type of culture media chosen</a:t>
            </a:r>
          </a:p>
          <a:p>
            <a:pPr lvl="1"/>
            <a:r>
              <a:rPr lang="en-US" b="1" dirty="0" smtClean="0">
                <a:solidFill>
                  <a:srgbClr val="FF0000"/>
                </a:solidFill>
              </a:rPr>
              <a:t>Fastidious</a:t>
            </a:r>
            <a:r>
              <a:rPr lang="en-US" b="1" dirty="0" smtClean="0"/>
              <a:t> microbes have very strict requirements</a:t>
            </a:r>
          </a:p>
          <a:p>
            <a:pPr lvl="1"/>
            <a:endParaRPr lang="en-US" b="1" dirty="0" smtClean="0"/>
          </a:p>
          <a:p>
            <a:r>
              <a:rPr lang="en-US" b="1" dirty="0" smtClean="0"/>
              <a:t>Temperature </a:t>
            </a:r>
            <a:r>
              <a:rPr lang="en-US" dirty="0" smtClean="0"/>
              <a:t>requirements</a:t>
            </a:r>
          </a:p>
          <a:p>
            <a:pPr lvl="1"/>
            <a:r>
              <a:rPr lang="en-US" b="1" dirty="0" smtClean="0"/>
              <a:t>Nearly all pathogenic bacteria grow best at 20 - 40</a:t>
            </a:r>
            <a:r>
              <a:rPr lang="en-US" b="1" dirty="0" smtClean="0">
                <a:latin typeface="Calibri"/>
              </a:rPr>
              <a:t>⁰ </a:t>
            </a:r>
            <a:r>
              <a:rPr lang="en-US" b="1" dirty="0" smtClean="0"/>
              <a:t>C</a:t>
            </a:r>
          </a:p>
          <a:p>
            <a:pPr lvl="2"/>
            <a:r>
              <a:rPr lang="en-US" b="1" dirty="0" smtClean="0"/>
              <a:t>referred to as </a:t>
            </a:r>
            <a:r>
              <a:rPr lang="en-US" b="1" dirty="0" err="1" smtClean="0">
                <a:solidFill>
                  <a:srgbClr val="FF0000"/>
                </a:solidFill>
              </a:rPr>
              <a:t>mesophiles</a:t>
            </a:r>
            <a:endParaRPr lang="en-US" b="1" dirty="0" smtClean="0">
              <a:solidFill>
                <a:srgbClr val="FF0000"/>
              </a:solidFill>
            </a:endParaRPr>
          </a:p>
          <a:p>
            <a:pPr lvl="1"/>
            <a:r>
              <a:rPr lang="en-US" b="1" dirty="0" smtClean="0"/>
              <a:t>Bacteria with lower and higher temperature requirements referred to as </a:t>
            </a:r>
            <a:r>
              <a:rPr lang="en-US" b="1" dirty="0" err="1" smtClean="0">
                <a:solidFill>
                  <a:srgbClr val="FF0000"/>
                </a:solidFill>
              </a:rPr>
              <a:t>psychrophiles</a:t>
            </a:r>
            <a:r>
              <a:rPr lang="en-US" b="1" dirty="0" smtClean="0">
                <a:solidFill>
                  <a:srgbClr val="FF0000"/>
                </a:solidFill>
              </a:rPr>
              <a:t> </a:t>
            </a:r>
            <a:r>
              <a:rPr lang="en-US" b="1" dirty="0" smtClean="0"/>
              <a:t>and </a:t>
            </a:r>
            <a:r>
              <a:rPr lang="en-US" b="1" dirty="0" err="1" smtClean="0">
                <a:solidFill>
                  <a:srgbClr val="FF0000"/>
                </a:solidFill>
              </a:rPr>
              <a:t>thermophiles</a:t>
            </a:r>
            <a:r>
              <a:rPr lang="en-US" b="1" dirty="0" smtClean="0"/>
              <a:t>, respectively.</a:t>
            </a:r>
            <a:endParaRPr lang="en-US" b="1" dirty="0" smtClean="0">
              <a:solidFill>
                <a:srgbClr val="FF0000"/>
              </a:solidFill>
            </a:endParaRPr>
          </a:p>
          <a:p>
            <a:pPr lvl="1"/>
            <a:endParaRPr lang="en-US" b="1"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3" name="Group 25"/>
          <p:cNvGraphicFramePr>
            <a:graphicFrameLocks noGrp="1"/>
          </p:cNvGraphicFramePr>
          <p:nvPr/>
        </p:nvGraphicFramePr>
        <p:xfrm>
          <a:off x="0" y="6129338"/>
          <a:ext cx="9144000" cy="73152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4-15</a:t>
                      </a:r>
                      <a:r>
                        <a:rPr kumimoji="0" lang="en-US" sz="1200" b="0" i="0" u="none" strike="noStrike" cap="none" normalizeH="0" baseline="0" smtClean="0">
                          <a:ln>
                            <a:noFill/>
                          </a:ln>
                          <a:solidFill>
                            <a:schemeClr val="tx1"/>
                          </a:solidFill>
                          <a:effectLst/>
                          <a:latin typeface="Arial" pitchFamily="34" charset="0"/>
                        </a:rPr>
                        <a:t> Triple sugar iron agar is used to classify bacteria according to their ability to ferment glucose, lactose, or sucrose, as well as produce hydrogen sulfide. A yellow result indicates fermentation; the reddish result indicates no fermentation.</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Public Health Image Library, PHIL#6710, Atlanta, 1976, Centers for Disease Control and Prevention.)</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4" name="Picture 26" descr="e:\New Projects\Hentrix\ppt\004015.jpg"/>
          <p:cNvPicPr>
            <a:picLocks noChangeAspect="1" noChangeArrowheads="1"/>
          </p:cNvPicPr>
          <p:nvPr/>
        </p:nvPicPr>
        <p:blipFill>
          <a:blip r:embed="rId2" cstate="print"/>
          <a:srcRect/>
          <a:stretch>
            <a:fillRect/>
          </a:stretch>
        </p:blipFill>
        <p:spPr bwMode="auto">
          <a:xfrm>
            <a:off x="630238" y="42863"/>
            <a:ext cx="7885112" cy="59182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Culture Media</a:t>
            </a:r>
            <a:endParaRPr lang="en-US" dirty="0"/>
          </a:p>
        </p:txBody>
      </p:sp>
      <p:sp>
        <p:nvSpPr>
          <p:cNvPr id="3" name="Content Placeholder 2"/>
          <p:cNvSpPr>
            <a:spLocks noGrp="1"/>
          </p:cNvSpPr>
          <p:nvPr>
            <p:ph sz="quarter" idx="1"/>
          </p:nvPr>
        </p:nvSpPr>
        <p:spPr/>
        <p:txBody>
          <a:bodyPr>
            <a:normAutofit lnSpcReduction="10000"/>
          </a:bodyPr>
          <a:lstStyle/>
          <a:p>
            <a:r>
              <a:rPr lang="en-US" b="1" dirty="0" smtClean="0"/>
              <a:t>Brain-heart infusion broth</a:t>
            </a:r>
            <a:endParaRPr lang="en-US" dirty="0" smtClean="0"/>
          </a:p>
          <a:p>
            <a:pPr lvl="1"/>
            <a:r>
              <a:rPr lang="en-US" dirty="0" smtClean="0"/>
              <a:t>General-purpose broth used to increase the number of organisms (pre-enrichment) before they are planted on solid medium</a:t>
            </a:r>
          </a:p>
          <a:p>
            <a:pPr lvl="1"/>
            <a:r>
              <a:rPr lang="en-US" dirty="0" smtClean="0"/>
              <a:t>For culture of blood samples, approximately 1 ml of blood is added to nutrient broth or a special blood culture medium</a:t>
            </a:r>
          </a:p>
          <a:p>
            <a:pPr lvl="1"/>
            <a:r>
              <a:rPr lang="en-US" dirty="0" smtClean="0"/>
              <a:t>Blood contains many substance inhibitory to bacteria; adding blood sample directly to broth dilutes the effect of these natural inhibitors.</a:t>
            </a:r>
          </a:p>
          <a:p>
            <a:pPr lvl="1"/>
            <a:endParaRPr lang="en-US" dirty="0" smtClean="0"/>
          </a:p>
          <a:p>
            <a:r>
              <a:rPr lang="en-US" b="1" dirty="0" err="1" smtClean="0"/>
              <a:t>Mannitol</a:t>
            </a:r>
            <a:r>
              <a:rPr lang="en-US" b="1" dirty="0" smtClean="0"/>
              <a:t> salt agar</a:t>
            </a:r>
          </a:p>
          <a:p>
            <a:pPr lvl="1"/>
            <a:r>
              <a:rPr lang="en-US" dirty="0" smtClean="0"/>
              <a:t>Not routinely used; a highly selective medium, can be used to isolate </a:t>
            </a:r>
            <a:r>
              <a:rPr lang="en-US" i="1" dirty="0" smtClean="0"/>
              <a:t>Staphylococcus </a:t>
            </a:r>
            <a:r>
              <a:rPr lang="en-US" i="1" dirty="0" err="1" smtClean="0"/>
              <a:t>aureus</a:t>
            </a:r>
            <a:r>
              <a:rPr lang="en-US" i="1" dirty="0" smtClean="0"/>
              <a:t> </a:t>
            </a:r>
            <a:r>
              <a:rPr lang="en-US" dirty="0" smtClean="0"/>
              <a:t>from contaminated specimens.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Culture Media</a:t>
            </a:r>
            <a:endParaRPr lang="en-US" dirty="0"/>
          </a:p>
        </p:txBody>
      </p:sp>
      <p:sp>
        <p:nvSpPr>
          <p:cNvPr id="3" name="Content Placeholder 2"/>
          <p:cNvSpPr>
            <a:spLocks noGrp="1"/>
          </p:cNvSpPr>
          <p:nvPr>
            <p:ph sz="quarter" idx="1"/>
          </p:nvPr>
        </p:nvSpPr>
        <p:spPr/>
        <p:txBody>
          <a:bodyPr>
            <a:normAutofit lnSpcReduction="10000"/>
          </a:bodyPr>
          <a:lstStyle/>
          <a:p>
            <a:r>
              <a:rPr lang="en-US" b="1" dirty="0" smtClean="0"/>
              <a:t>Bismuth sulfate agar</a:t>
            </a:r>
          </a:p>
          <a:p>
            <a:pPr lvl="1"/>
            <a:r>
              <a:rPr lang="en-US" dirty="0" smtClean="0"/>
              <a:t>Selective medium; suppresses growth of </a:t>
            </a:r>
            <a:r>
              <a:rPr lang="en-US" dirty="0" err="1" smtClean="0"/>
              <a:t>coliforms</a:t>
            </a:r>
            <a:r>
              <a:rPr lang="en-US" dirty="0" smtClean="0"/>
              <a:t> while permitting growth of salmonellae.</a:t>
            </a:r>
          </a:p>
          <a:p>
            <a:pPr lvl="1"/>
            <a:endParaRPr lang="en-US" dirty="0" smtClean="0"/>
          </a:p>
          <a:p>
            <a:r>
              <a:rPr lang="en-US" b="1" dirty="0" err="1" smtClean="0"/>
              <a:t>Sabourand</a:t>
            </a:r>
            <a:r>
              <a:rPr lang="en-US" b="1" dirty="0" smtClean="0"/>
              <a:t> dextrose </a:t>
            </a:r>
            <a:r>
              <a:rPr lang="en-US" dirty="0" smtClean="0"/>
              <a:t>and </a:t>
            </a:r>
            <a:r>
              <a:rPr lang="en-US" b="1" dirty="0" smtClean="0"/>
              <a:t>bismuth-glucose-</a:t>
            </a:r>
            <a:r>
              <a:rPr lang="en-US" b="1" dirty="0" err="1" smtClean="0"/>
              <a:t>glycine</a:t>
            </a:r>
            <a:r>
              <a:rPr lang="en-US" b="1" dirty="0" smtClean="0"/>
              <a:t> yeast media </a:t>
            </a:r>
          </a:p>
          <a:p>
            <a:pPr lvl="1"/>
            <a:r>
              <a:rPr lang="en-US" dirty="0" smtClean="0"/>
              <a:t>Used specifically for the culture of fungi and yeast.</a:t>
            </a:r>
          </a:p>
          <a:p>
            <a:endParaRPr lang="en-US" b="1" dirty="0" smtClean="0"/>
          </a:p>
          <a:p>
            <a:r>
              <a:rPr lang="en-US" b="1" dirty="0" smtClean="0"/>
              <a:t>Mueller-Hinton</a:t>
            </a:r>
          </a:p>
          <a:p>
            <a:pPr lvl="1"/>
            <a:r>
              <a:rPr lang="en-US" dirty="0" smtClean="0"/>
              <a:t>General purpose media primarily used for the performance of the agar diffusion antimicrobial sensitivity test.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Combination and Modular Culture Media</a:t>
            </a:r>
            <a:endParaRPr lang="en-US" dirty="0"/>
          </a:p>
        </p:txBody>
      </p:sp>
      <p:sp>
        <p:nvSpPr>
          <p:cNvPr id="3" name="Content Placeholder 2"/>
          <p:cNvSpPr>
            <a:spLocks noGrp="1"/>
          </p:cNvSpPr>
          <p:nvPr>
            <p:ph sz="quarter" idx="1"/>
          </p:nvPr>
        </p:nvSpPr>
        <p:spPr/>
        <p:txBody>
          <a:bodyPr>
            <a:normAutofit fontScale="92500" lnSpcReduction="20000"/>
          </a:bodyPr>
          <a:lstStyle/>
          <a:p>
            <a:r>
              <a:rPr lang="en-US" b="1" dirty="0" err="1" smtClean="0"/>
              <a:t>Bullseye</a:t>
            </a:r>
            <a:r>
              <a:rPr lang="en-US" b="1" dirty="0" smtClean="0"/>
              <a:t> </a:t>
            </a:r>
            <a:r>
              <a:rPr lang="en-US" dirty="0" smtClean="0"/>
              <a:t>and </a:t>
            </a:r>
            <a:r>
              <a:rPr lang="en-US" b="1" dirty="0" smtClean="0"/>
              <a:t>Target </a:t>
            </a:r>
            <a:r>
              <a:rPr lang="en-US" dirty="0" smtClean="0"/>
              <a:t>systems</a:t>
            </a:r>
          </a:p>
          <a:p>
            <a:pPr lvl="1"/>
            <a:r>
              <a:rPr lang="en-US" dirty="0" smtClean="0"/>
              <a:t>Five-chambered agar plates containing selective and nonselective media plus a central area with Mueller-Hinton agar for sensitivity testing.</a:t>
            </a:r>
          </a:p>
          <a:p>
            <a:pPr lvl="1"/>
            <a:endParaRPr lang="en-US" b="1" dirty="0" smtClean="0"/>
          </a:p>
          <a:p>
            <a:r>
              <a:rPr lang="en-US" b="1" dirty="0" smtClean="0"/>
              <a:t>“</a:t>
            </a:r>
            <a:r>
              <a:rPr lang="en-US" b="1" dirty="0" err="1" smtClean="0"/>
              <a:t>Dipslides</a:t>
            </a:r>
            <a:r>
              <a:rPr lang="en-US" b="1" dirty="0" smtClean="0"/>
              <a:t>” </a:t>
            </a:r>
            <a:r>
              <a:rPr lang="en-US" dirty="0" smtClean="0"/>
              <a:t>or </a:t>
            </a:r>
            <a:r>
              <a:rPr lang="en-US" b="1" dirty="0" smtClean="0"/>
              <a:t>“Paddle” </a:t>
            </a:r>
            <a:r>
              <a:rPr lang="en-US" dirty="0" smtClean="0"/>
              <a:t>media (</a:t>
            </a:r>
            <a:r>
              <a:rPr lang="en-US" dirty="0" err="1" smtClean="0"/>
              <a:t>Uridip</a:t>
            </a:r>
            <a:r>
              <a:rPr lang="en-US" dirty="0" smtClean="0"/>
              <a:t>® or </a:t>
            </a:r>
            <a:r>
              <a:rPr lang="en-US" dirty="0" err="1" smtClean="0"/>
              <a:t>Solarcult</a:t>
            </a:r>
            <a:r>
              <a:rPr lang="en-US" dirty="0" smtClean="0"/>
              <a:t>®)</a:t>
            </a:r>
          </a:p>
          <a:p>
            <a:pPr lvl="1"/>
            <a:r>
              <a:rPr lang="en-US" dirty="0" smtClean="0"/>
              <a:t>Useful tools for UTI screening; made with a variety of media combinations; most common ones have either </a:t>
            </a:r>
            <a:r>
              <a:rPr lang="en-US" dirty="0" err="1" smtClean="0"/>
              <a:t>MacConkey</a:t>
            </a:r>
            <a:r>
              <a:rPr lang="en-US" dirty="0" smtClean="0"/>
              <a:t> or EMB and </a:t>
            </a:r>
            <a:r>
              <a:rPr lang="en-US" dirty="0" err="1" smtClean="0"/>
              <a:t>cystine</a:t>
            </a:r>
            <a:r>
              <a:rPr lang="en-US" dirty="0" smtClean="0"/>
              <a:t> lactose electrolyte-deficient agar.</a:t>
            </a:r>
          </a:p>
          <a:p>
            <a:pPr lvl="1">
              <a:buNone/>
            </a:pPr>
            <a:endParaRPr lang="en-US" dirty="0" smtClean="0"/>
          </a:p>
          <a:p>
            <a:r>
              <a:rPr lang="en-US" b="1" dirty="0" err="1" smtClean="0"/>
              <a:t>Enterotubes</a:t>
            </a:r>
            <a:endParaRPr lang="en-US" b="1" dirty="0" smtClean="0"/>
          </a:p>
          <a:p>
            <a:pPr lvl="1"/>
            <a:r>
              <a:rPr lang="en-US" dirty="0" smtClean="0"/>
              <a:t>Commercially available microbiology test kits incorporating multiple types of media designed to provide differentiation of enteric bacteria based on biochemical reactions on the media.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0" name="Group 22"/>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4-16</a:t>
                      </a:r>
                      <a:r>
                        <a:rPr kumimoji="0" lang="en-US" sz="1200" b="0" i="0" u="none" strike="noStrike" cap="none" normalizeH="0" baseline="0" smtClean="0">
                          <a:ln>
                            <a:noFill/>
                          </a:ln>
                          <a:solidFill>
                            <a:schemeClr val="tx1"/>
                          </a:solidFill>
                          <a:effectLst/>
                          <a:latin typeface="Arial" pitchFamily="34" charset="0"/>
                        </a:rPr>
                        <a:t> Bull’s Eye culture media.</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Healthlink, Jacksonville, FL.)</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1" name="Picture 23" descr="e:\New Projects\Hentrix\ppt\004016.jpg"/>
          <p:cNvPicPr>
            <a:picLocks noChangeAspect="1" noChangeArrowheads="1"/>
          </p:cNvPicPr>
          <p:nvPr/>
        </p:nvPicPr>
        <p:blipFill>
          <a:blip r:embed="rId2" cstate="print"/>
          <a:srcRect/>
          <a:stretch>
            <a:fillRect/>
          </a:stretch>
        </p:blipFill>
        <p:spPr bwMode="auto">
          <a:xfrm>
            <a:off x="1333500" y="44450"/>
            <a:ext cx="6477000" cy="60960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4-17</a:t>
                      </a:r>
                      <a:r>
                        <a:rPr kumimoji="0" lang="en-US" sz="1200" b="0" i="0" u="none" strike="noStrike" cap="none" normalizeH="0" baseline="0" smtClean="0">
                          <a:ln>
                            <a:noFill/>
                          </a:ln>
                          <a:solidFill>
                            <a:schemeClr val="tx1"/>
                          </a:solidFill>
                          <a:effectLst/>
                          <a:latin typeface="Arial" pitchFamily="34" charset="0"/>
                        </a:rPr>
                        <a:t> Solar-Cult media used for screening patients for urinary tract infections.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Solar Biologicals, Ogdensburg, NY.)</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17.jpg"/>
          <p:cNvPicPr>
            <a:picLocks noChangeAspect="1" noChangeArrowheads="1"/>
          </p:cNvPicPr>
          <p:nvPr/>
        </p:nvPicPr>
        <p:blipFill>
          <a:blip r:embed="rId2" cstate="print"/>
          <a:srcRect/>
          <a:stretch>
            <a:fillRect/>
          </a:stretch>
        </p:blipFill>
        <p:spPr bwMode="auto">
          <a:xfrm>
            <a:off x="511175" y="44450"/>
            <a:ext cx="8121650" cy="60960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 name="Group 24"/>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4-18</a:t>
                      </a:r>
                      <a:r>
                        <a:rPr kumimoji="0" lang="en-US" sz="1200" b="0" i="0" u="none" strike="noStrike" cap="none" normalizeH="0" baseline="0" smtClean="0">
                          <a:ln>
                            <a:noFill/>
                          </a:ln>
                          <a:solidFill>
                            <a:schemeClr val="tx1"/>
                          </a:solidFill>
                          <a:effectLst/>
                          <a:latin typeface="Arial" pitchFamily="34" charset="0"/>
                        </a:rPr>
                        <a:t> The Enterotube is a multitest system containing eight different agar preparations.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Public Health Image Library, PHIL#5421, Theo Hawkins, Atlanta, 1977, Centers for Disease Control and Prevention.)</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3" name="Picture 25" descr="e:\New Projects\Hentrix\ppt\004018.jpg"/>
          <p:cNvPicPr>
            <a:picLocks noChangeAspect="1" noChangeArrowheads="1"/>
          </p:cNvPicPr>
          <p:nvPr/>
        </p:nvPicPr>
        <p:blipFill>
          <a:blip r:embed="rId2" cstate="print"/>
          <a:srcRect/>
          <a:stretch>
            <a:fillRect/>
          </a:stretch>
        </p:blipFill>
        <p:spPr bwMode="auto">
          <a:xfrm>
            <a:off x="161925" y="44450"/>
            <a:ext cx="8820150" cy="60960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Control Cultures</a:t>
            </a:r>
            <a:endParaRPr lang="en-US" dirty="0"/>
          </a:p>
        </p:txBody>
      </p:sp>
      <p:sp>
        <p:nvSpPr>
          <p:cNvPr id="3" name="Content Placeholder 2"/>
          <p:cNvSpPr>
            <a:spLocks noGrp="1"/>
          </p:cNvSpPr>
          <p:nvPr>
            <p:ph sz="quarter" idx="1"/>
          </p:nvPr>
        </p:nvSpPr>
        <p:spPr/>
        <p:txBody>
          <a:bodyPr/>
          <a:lstStyle/>
          <a:p>
            <a:r>
              <a:rPr lang="en-US" dirty="0" smtClean="0"/>
              <a:t>Monitor procedures and supplies for quality and accuracy, including antibacterial susceptibility tests, media, biochemical tests, and certain tests for identification.</a:t>
            </a:r>
          </a:p>
          <a:p>
            <a:r>
              <a:rPr lang="en-US" dirty="0" smtClean="0"/>
              <a:t>A selection of control organisms can be obtained on disks.</a:t>
            </a:r>
          </a:p>
          <a:p>
            <a:r>
              <a:rPr lang="en-US" dirty="0" smtClean="0"/>
              <a:t>Bacteria can be stab inoculated into a tube of medium and </a:t>
            </a:r>
            <a:r>
              <a:rPr lang="en-US" dirty="0" err="1" smtClean="0"/>
              <a:t>subcultured</a:t>
            </a:r>
            <a:r>
              <a:rPr lang="en-US" dirty="0" smtClean="0"/>
              <a:t> every ~2 months.</a:t>
            </a:r>
          </a:p>
          <a:p>
            <a:pPr>
              <a:buNone/>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Control Cultures</a:t>
            </a:r>
            <a:endParaRPr lang="en-US" dirty="0"/>
          </a:p>
        </p:txBody>
      </p:sp>
      <p:sp>
        <p:nvSpPr>
          <p:cNvPr id="3" name="Content Placeholder 2"/>
          <p:cNvSpPr>
            <a:spLocks noGrp="1"/>
          </p:cNvSpPr>
          <p:nvPr>
            <p:ph sz="quarter" idx="1"/>
          </p:nvPr>
        </p:nvSpPr>
        <p:spPr>
          <a:xfrm>
            <a:off x="301752" y="1527048"/>
            <a:ext cx="8503920" cy="4873752"/>
          </a:xfrm>
        </p:spPr>
        <p:txBody>
          <a:bodyPr>
            <a:normAutofit lnSpcReduction="10000"/>
          </a:bodyPr>
          <a:lstStyle/>
          <a:p>
            <a:r>
              <a:rPr lang="en-US" i="1" dirty="0" smtClean="0"/>
              <a:t>Streptococcus, </a:t>
            </a:r>
            <a:r>
              <a:rPr lang="en-US" i="1" dirty="0" err="1" smtClean="0"/>
              <a:t>Pasturella</a:t>
            </a:r>
            <a:r>
              <a:rPr lang="en-US" i="1" dirty="0" smtClean="0"/>
              <a:t>, </a:t>
            </a:r>
            <a:r>
              <a:rPr lang="en-US" dirty="0" smtClean="0"/>
              <a:t>and </a:t>
            </a:r>
            <a:r>
              <a:rPr lang="en-US" i="1" dirty="0" err="1" smtClean="0"/>
              <a:t>Actinobacillus</a:t>
            </a:r>
            <a:r>
              <a:rPr lang="en-US" i="1" dirty="0" smtClean="0"/>
              <a:t> </a:t>
            </a:r>
            <a:r>
              <a:rPr lang="en-US" dirty="0" smtClean="0"/>
              <a:t>species die quickly on culture plates.</a:t>
            </a:r>
          </a:p>
          <a:p>
            <a:r>
              <a:rPr lang="en-US" dirty="0" smtClean="0"/>
              <a:t>Streptococci can be kept in a test tube of </a:t>
            </a:r>
            <a:r>
              <a:rPr lang="en-US" b="1" dirty="0" smtClean="0"/>
              <a:t>cooked meat broth</a:t>
            </a:r>
            <a:r>
              <a:rPr lang="en-US" dirty="0" smtClean="0"/>
              <a:t> and </a:t>
            </a:r>
            <a:r>
              <a:rPr lang="en-US" dirty="0" err="1" smtClean="0"/>
              <a:t>subcultured</a:t>
            </a:r>
            <a:r>
              <a:rPr lang="en-US" dirty="0" smtClean="0"/>
              <a:t> every ~4 weeks.</a:t>
            </a:r>
          </a:p>
          <a:p>
            <a:r>
              <a:rPr lang="en-US" i="1" dirty="0" err="1" smtClean="0"/>
              <a:t>Pasturella</a:t>
            </a:r>
            <a:r>
              <a:rPr lang="en-US" i="1" dirty="0" smtClean="0"/>
              <a:t> </a:t>
            </a:r>
            <a:r>
              <a:rPr lang="en-US" dirty="0" smtClean="0"/>
              <a:t>and </a:t>
            </a:r>
            <a:r>
              <a:rPr lang="en-US" i="1" dirty="0" err="1" smtClean="0"/>
              <a:t>Actinobacillus</a:t>
            </a:r>
            <a:r>
              <a:rPr lang="en-US" i="1" dirty="0" smtClean="0"/>
              <a:t> spp. </a:t>
            </a:r>
            <a:r>
              <a:rPr lang="en-US" dirty="0" smtClean="0"/>
              <a:t>Remain viable if mixed with approximately 0.5 ml of whole blood in a small tube and stored in a deep freeze at -10</a:t>
            </a:r>
            <a:r>
              <a:rPr lang="en-US" dirty="0" smtClean="0">
                <a:latin typeface="Calibri"/>
              </a:rPr>
              <a:t>⁰ </a:t>
            </a:r>
            <a:r>
              <a:rPr lang="en-US" dirty="0" smtClean="0"/>
              <a:t>C or lower.</a:t>
            </a:r>
          </a:p>
          <a:p>
            <a:r>
              <a:rPr lang="en-US" dirty="0" smtClean="0"/>
              <a:t>Control cultures can be kept at room temperature in screw-capped tubes but preferably in a refrigerator at 4</a:t>
            </a:r>
            <a:r>
              <a:rPr lang="en-US" dirty="0" smtClean="0">
                <a:latin typeface="Calibri"/>
              </a:rPr>
              <a:t>⁰ </a:t>
            </a:r>
            <a:r>
              <a:rPr lang="en-US" dirty="0" smtClean="0"/>
              <a:t>C, which reduces the metabolic rate of the organisms.</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Collection</a:t>
            </a:r>
            <a:endParaRPr lang="en-US" dirty="0"/>
          </a:p>
        </p:txBody>
      </p:sp>
      <p:sp>
        <p:nvSpPr>
          <p:cNvPr id="3" name="Content Placeholder 2"/>
          <p:cNvSpPr>
            <a:spLocks noGrp="1"/>
          </p:cNvSpPr>
          <p:nvPr>
            <p:ph sz="quarter" idx="1"/>
          </p:nvPr>
        </p:nvSpPr>
        <p:spPr>
          <a:xfrm>
            <a:off x="301752" y="1527048"/>
            <a:ext cx="8503920" cy="4797552"/>
          </a:xfrm>
        </p:spPr>
        <p:txBody>
          <a:bodyPr>
            <a:normAutofit/>
          </a:bodyPr>
          <a:lstStyle/>
          <a:p>
            <a:r>
              <a:rPr lang="en-US" b="1" dirty="0" smtClean="0">
                <a:solidFill>
                  <a:srgbClr val="FF0000"/>
                </a:solidFill>
              </a:rPr>
              <a:t>Aseptic technique is critical to achieving diagnostic-quality results!</a:t>
            </a:r>
          </a:p>
          <a:p>
            <a:r>
              <a:rPr lang="en-US" dirty="0" smtClean="0"/>
              <a:t>Various methods are acceptable, including: aspiration, swabbing, scraping, depending on the type of lesion and location on animals body.</a:t>
            </a:r>
          </a:p>
          <a:p>
            <a:r>
              <a:rPr lang="en-US" dirty="0" smtClean="0"/>
              <a:t>Samples to be processed immediately can be collected with </a:t>
            </a:r>
            <a:r>
              <a:rPr lang="en-US" b="1" dirty="0" smtClean="0"/>
              <a:t>sterile cotton swabs</a:t>
            </a:r>
            <a:r>
              <a:rPr lang="en-US" dirty="0" smtClean="0"/>
              <a:t>:</a:t>
            </a:r>
          </a:p>
          <a:p>
            <a:pPr lvl="1"/>
            <a:r>
              <a:rPr lang="en-US" dirty="0" smtClean="0"/>
              <a:t>Contamination risk is high</a:t>
            </a:r>
          </a:p>
          <a:p>
            <a:pPr lvl="1"/>
            <a:r>
              <a:rPr lang="en-US" dirty="0" smtClean="0"/>
              <a:t>Cotton can inhibit microbial growth</a:t>
            </a:r>
          </a:p>
          <a:p>
            <a:pPr lvl="1"/>
            <a:r>
              <a:rPr lang="en-US" dirty="0" smtClean="0"/>
              <a:t>Oxygen can become trapped in fibers, making recovery of anaerobic bacteria less likely.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Morphology</a:t>
            </a:r>
            <a:endParaRPr lang="en-US" dirty="0"/>
          </a:p>
        </p:txBody>
      </p:sp>
      <p:sp>
        <p:nvSpPr>
          <p:cNvPr id="3" name="Content Placeholder 2"/>
          <p:cNvSpPr>
            <a:spLocks noGrp="1"/>
          </p:cNvSpPr>
          <p:nvPr>
            <p:ph sz="quarter" idx="1"/>
          </p:nvPr>
        </p:nvSpPr>
        <p:spPr/>
        <p:txBody>
          <a:bodyPr/>
          <a:lstStyle/>
          <a:p>
            <a:r>
              <a:rPr lang="en-US" dirty="0" smtClean="0"/>
              <a:t>Bacteria are organized into four groups according to shape.</a:t>
            </a:r>
          </a:p>
          <a:p>
            <a:r>
              <a:rPr lang="en-US" b="1" dirty="0" err="1" smtClean="0"/>
              <a:t>Coccus</a:t>
            </a:r>
            <a:r>
              <a:rPr lang="en-US" dirty="0" smtClean="0"/>
              <a:t> (</a:t>
            </a:r>
            <a:r>
              <a:rPr lang="en-US" dirty="0" err="1" smtClean="0"/>
              <a:t>cocci</a:t>
            </a:r>
            <a:r>
              <a:rPr lang="en-US" dirty="0" smtClean="0"/>
              <a:t>) – spherical cells</a:t>
            </a:r>
          </a:p>
          <a:p>
            <a:r>
              <a:rPr lang="en-US" b="1" dirty="0" smtClean="0"/>
              <a:t>Bacillus </a:t>
            </a:r>
            <a:r>
              <a:rPr lang="en-US" dirty="0" smtClean="0"/>
              <a:t>(bacilli) – rods or cylinders</a:t>
            </a:r>
          </a:p>
          <a:p>
            <a:r>
              <a:rPr lang="en-US" b="1" dirty="0" smtClean="0"/>
              <a:t>Spiral </a:t>
            </a:r>
            <a:r>
              <a:rPr lang="en-US" dirty="0" smtClean="0"/>
              <a:t>– usually occur singly and can be subdivided into loose, tight, and comma shaped</a:t>
            </a:r>
          </a:p>
          <a:p>
            <a:r>
              <a:rPr lang="en-US" b="1" dirty="0" err="1" smtClean="0"/>
              <a:t>Pleomorphic</a:t>
            </a:r>
            <a:r>
              <a:rPr lang="en-US" b="1" dirty="0" smtClean="0"/>
              <a:t> </a:t>
            </a:r>
            <a:r>
              <a:rPr lang="en-US" dirty="0" smtClean="0"/>
              <a:t>– shape ranging from </a:t>
            </a:r>
            <a:r>
              <a:rPr lang="en-US" dirty="0" err="1" smtClean="0"/>
              <a:t>cocci</a:t>
            </a:r>
            <a:r>
              <a:rPr lang="en-US" dirty="0" smtClean="0"/>
              <a:t> to rods</a:t>
            </a:r>
            <a:endParaRPr lang="en-US"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Collection</a:t>
            </a:r>
            <a:endParaRPr lang="en-US" dirty="0"/>
          </a:p>
        </p:txBody>
      </p:sp>
      <p:sp>
        <p:nvSpPr>
          <p:cNvPr id="3" name="Content Placeholder 2"/>
          <p:cNvSpPr>
            <a:spLocks noGrp="1"/>
          </p:cNvSpPr>
          <p:nvPr>
            <p:ph sz="quarter" idx="1"/>
          </p:nvPr>
        </p:nvSpPr>
        <p:spPr>
          <a:xfrm>
            <a:off x="301752" y="1527048"/>
            <a:ext cx="8503920" cy="4797552"/>
          </a:xfrm>
        </p:spPr>
        <p:txBody>
          <a:bodyPr>
            <a:normAutofit lnSpcReduction="10000"/>
          </a:bodyPr>
          <a:lstStyle/>
          <a:p>
            <a:r>
              <a:rPr lang="en-US" dirty="0" smtClean="0"/>
              <a:t>If delays in processing sample are expected, a </a:t>
            </a:r>
            <a:r>
              <a:rPr lang="en-US" b="1" dirty="0" smtClean="0"/>
              <a:t>rayon </a:t>
            </a:r>
            <a:r>
              <a:rPr lang="en-US" dirty="0" smtClean="0"/>
              <a:t>swab in transport media (</a:t>
            </a:r>
            <a:r>
              <a:rPr lang="en-US" dirty="0" err="1" smtClean="0"/>
              <a:t>Culturette</a:t>
            </a:r>
            <a:r>
              <a:rPr lang="en-US" dirty="0" smtClean="0"/>
              <a:t>) may be used to preserve quality of sample.</a:t>
            </a:r>
          </a:p>
          <a:p>
            <a:r>
              <a:rPr lang="en-US" dirty="0" smtClean="0"/>
              <a:t>Specimen selected must contain organism causing the problem</a:t>
            </a:r>
          </a:p>
          <a:p>
            <a:r>
              <a:rPr lang="en-US" dirty="0" smtClean="0"/>
              <a:t>Normal flora and contaminants may complicate sample collection and subsequent interpretation of results.</a:t>
            </a:r>
          </a:p>
          <a:p>
            <a:r>
              <a:rPr lang="en-US" dirty="0" smtClean="0"/>
              <a:t>Better results will be obtained if specimens are collected from sites that would normally be sterile; infections are likely to be caused by a single, predominant organism.</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Identification of Bacteria</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Systematic approach needed to identify pathogenic bacteria.</a:t>
            </a:r>
          </a:p>
          <a:p>
            <a:r>
              <a:rPr lang="en-US" dirty="0" smtClean="0"/>
              <a:t>Flow charts of bacteria seen most often and the tests used to differentiate those bacteria can be used.</a:t>
            </a:r>
          </a:p>
          <a:p>
            <a:r>
              <a:rPr lang="en-US" dirty="0" smtClean="0"/>
              <a:t>Specimens are first streaked onto a primary medium, such as </a:t>
            </a:r>
            <a:r>
              <a:rPr lang="en-US" b="1" dirty="0" smtClean="0"/>
              <a:t>blood agar </a:t>
            </a:r>
            <a:r>
              <a:rPr lang="en-US" dirty="0" smtClean="0"/>
              <a:t>and </a:t>
            </a:r>
            <a:r>
              <a:rPr lang="en-US" b="1" dirty="0" err="1" smtClean="0"/>
              <a:t>MacConkey</a:t>
            </a:r>
            <a:r>
              <a:rPr lang="en-US" b="1" dirty="0" smtClean="0"/>
              <a:t> agar</a:t>
            </a:r>
            <a:r>
              <a:rPr lang="en-US" dirty="0" smtClean="0"/>
              <a:t>.</a:t>
            </a:r>
          </a:p>
          <a:p>
            <a:r>
              <a:rPr lang="en-US" dirty="0" smtClean="0"/>
              <a:t>Plates are incubated for </a:t>
            </a:r>
            <a:r>
              <a:rPr lang="en-US" b="1" dirty="0" smtClean="0"/>
              <a:t>18 to 24 hours</a:t>
            </a:r>
            <a:r>
              <a:rPr lang="en-US" dirty="0" smtClean="0"/>
              <a:t> and examined for growth.</a:t>
            </a:r>
          </a:p>
          <a:p>
            <a:r>
              <a:rPr lang="en-US" dirty="0" smtClean="0"/>
              <a:t>Further identify suspected pathogens on the incubated plate regarding genus and/or species with the flow chart.</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 name="Group 24"/>
          <p:cNvGraphicFramePr>
            <a:graphicFrameLocks noGrp="1"/>
          </p:cNvGraphicFramePr>
          <p:nvPr/>
        </p:nvGraphicFramePr>
        <p:xfrm>
          <a:off x="0" y="6342063"/>
          <a:ext cx="9144000" cy="51816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4-19</a:t>
                      </a:r>
                      <a:r>
                        <a:rPr kumimoji="0" lang="en-US" sz="1200" b="0" i="0" u="none" strike="noStrike" cap="none" normalizeH="0" baseline="0" smtClean="0">
                          <a:ln>
                            <a:noFill/>
                          </a:ln>
                          <a:solidFill>
                            <a:schemeClr val="tx1"/>
                          </a:solidFill>
                          <a:effectLst/>
                          <a:latin typeface="Arial" pitchFamily="34" charset="0"/>
                        </a:rPr>
                        <a:t> Examples of flow charts used for differentiation of bacteria.</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Copyright © 2007 by Mosby, Inc., an affiliate of Elsevier Inc.</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3" name="Picture 25" descr="e:\New Projects\Hentrix\ppt\004019.jpg"/>
          <p:cNvPicPr>
            <a:picLocks noChangeAspect="1" noChangeArrowheads="1"/>
          </p:cNvPicPr>
          <p:nvPr/>
        </p:nvPicPr>
        <p:blipFill>
          <a:blip r:embed="rId2" cstate="print"/>
          <a:srcRect/>
          <a:stretch>
            <a:fillRect/>
          </a:stretch>
        </p:blipFill>
        <p:spPr bwMode="auto">
          <a:xfrm>
            <a:off x="2263775" y="47625"/>
            <a:ext cx="4618038" cy="61214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Identification of Bacteria</a:t>
            </a:r>
            <a:endParaRPr lang="en-US" dirty="0"/>
          </a:p>
        </p:txBody>
      </p:sp>
      <p:sp>
        <p:nvSpPr>
          <p:cNvPr id="3" name="Content Placeholder 2"/>
          <p:cNvSpPr>
            <a:spLocks noGrp="1"/>
          </p:cNvSpPr>
          <p:nvPr>
            <p:ph sz="quarter" idx="1"/>
          </p:nvPr>
        </p:nvSpPr>
        <p:spPr/>
        <p:txBody>
          <a:bodyPr/>
          <a:lstStyle/>
          <a:p>
            <a:r>
              <a:rPr lang="en-US" dirty="0" smtClean="0"/>
              <a:t>Most gram-positive and gram-negative organisms grow on </a:t>
            </a:r>
            <a:r>
              <a:rPr lang="en-US" u="sng" dirty="0" smtClean="0"/>
              <a:t>blood agar</a:t>
            </a:r>
            <a:r>
              <a:rPr lang="en-US" dirty="0" smtClean="0"/>
              <a:t>.</a:t>
            </a:r>
          </a:p>
          <a:p>
            <a:r>
              <a:rPr lang="en-US" dirty="0" smtClean="0"/>
              <a:t>Gram-positive organisms usually </a:t>
            </a:r>
            <a:r>
              <a:rPr lang="en-US" b="1" dirty="0" smtClean="0"/>
              <a:t>do not </a:t>
            </a:r>
            <a:r>
              <a:rPr lang="en-US" dirty="0" smtClean="0"/>
              <a:t>grow on </a:t>
            </a:r>
            <a:r>
              <a:rPr lang="en-US" dirty="0" err="1" smtClean="0"/>
              <a:t>MacConkey</a:t>
            </a:r>
            <a:r>
              <a:rPr lang="en-US" dirty="0" smtClean="0"/>
              <a:t> agar, but it can support growth of </a:t>
            </a:r>
            <a:r>
              <a:rPr lang="en-US" b="1" dirty="0" smtClean="0"/>
              <a:t>most </a:t>
            </a:r>
            <a:r>
              <a:rPr lang="en-US" u="sng" dirty="0" smtClean="0"/>
              <a:t>gram-negative</a:t>
            </a:r>
            <a:r>
              <a:rPr lang="en-US" dirty="0" smtClean="0"/>
              <a:t> organisms.</a:t>
            </a:r>
          </a:p>
          <a:p>
            <a:r>
              <a:rPr lang="en-US" dirty="0" smtClean="0"/>
              <a:t>Selection of the colony from the routine blood agar plate is preferable rather than from </a:t>
            </a:r>
            <a:r>
              <a:rPr lang="en-US" dirty="0" err="1" smtClean="0"/>
              <a:t>MacConkey</a:t>
            </a:r>
            <a:r>
              <a:rPr lang="en-US" dirty="0" smtClean="0"/>
              <a:t> agar.</a:t>
            </a:r>
            <a:r>
              <a:rPr lang="en-US" b="1" dirty="0" smtClean="0"/>
              <a:t> </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Inoculation of Culture Media</a:t>
            </a:r>
            <a:endParaRPr lang="en-US" dirty="0"/>
          </a:p>
        </p:txBody>
      </p:sp>
      <p:sp>
        <p:nvSpPr>
          <p:cNvPr id="3" name="Content Placeholder 2"/>
          <p:cNvSpPr>
            <a:spLocks noGrp="1"/>
          </p:cNvSpPr>
          <p:nvPr>
            <p:ph sz="quarter" idx="1"/>
          </p:nvPr>
        </p:nvSpPr>
        <p:spPr/>
        <p:txBody>
          <a:bodyPr/>
          <a:lstStyle/>
          <a:p>
            <a:r>
              <a:rPr lang="en-US" dirty="0" smtClean="0"/>
              <a:t>Use aseptic technique </a:t>
            </a:r>
            <a:r>
              <a:rPr lang="en-US" u="sng" dirty="0" smtClean="0"/>
              <a:t>at</a:t>
            </a:r>
            <a:r>
              <a:rPr lang="en-US" dirty="0" smtClean="0"/>
              <a:t> </a:t>
            </a:r>
            <a:r>
              <a:rPr lang="en-US" u="sng" dirty="0" smtClean="0"/>
              <a:t>all</a:t>
            </a:r>
            <a:r>
              <a:rPr lang="en-US" dirty="0" smtClean="0"/>
              <a:t> </a:t>
            </a:r>
            <a:r>
              <a:rPr lang="en-US" u="sng" dirty="0" smtClean="0"/>
              <a:t>times</a:t>
            </a:r>
            <a:r>
              <a:rPr lang="en-US" dirty="0" smtClean="0"/>
              <a:t>!</a:t>
            </a:r>
          </a:p>
          <a:p>
            <a:r>
              <a:rPr lang="en-US" dirty="0" smtClean="0"/>
              <a:t>Culture plates are kept closed unless inoculating or removing colony specimens for testing.</a:t>
            </a:r>
          </a:p>
          <a:p>
            <a:r>
              <a:rPr lang="en-US" dirty="0" smtClean="0"/>
              <a:t>When transferring samples from or to a tube, pass the tube neck through a flame before and after transfer of material and avoid putting the cap down.</a:t>
            </a:r>
          </a:p>
          <a:p>
            <a:r>
              <a:rPr lang="en-US" dirty="0" smtClean="0"/>
              <a:t>When flaming an inoculation loop or wire, place the near portion of the wire in the flame first and then work toward the contaminated end.</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Inoculation of Culture Media</a:t>
            </a:r>
            <a:endParaRPr lang="en-US" dirty="0"/>
          </a:p>
        </p:txBody>
      </p:sp>
      <p:sp>
        <p:nvSpPr>
          <p:cNvPr id="3" name="Content Placeholder 2"/>
          <p:cNvSpPr>
            <a:spLocks noGrp="1"/>
          </p:cNvSpPr>
          <p:nvPr>
            <p:ph sz="quarter" idx="1"/>
          </p:nvPr>
        </p:nvSpPr>
        <p:spPr/>
        <p:txBody>
          <a:bodyPr/>
          <a:lstStyle/>
          <a:p>
            <a:r>
              <a:rPr lang="en-US" dirty="0" smtClean="0"/>
              <a:t>When the specimen collected is a liquid, a small quantity of well-mixed sample is inoculated at the edge of the plate with a sterile swab or bacteriologic loop.</a:t>
            </a:r>
          </a:p>
          <a:p>
            <a:r>
              <a:rPr lang="en-US" dirty="0" smtClean="0"/>
              <a:t>Pre-sterilized glass rods may be used for streaking samples; disposable inoculating loops and wires are also available.</a:t>
            </a:r>
          </a:p>
          <a:p>
            <a:r>
              <a:rPr lang="en-US" dirty="0" smtClean="0"/>
              <a:t>If the specimen has been initially collected on a sterile swab, this is streaked directly on the plate.</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Quadrant Streak Method</a:t>
            </a:r>
            <a:endParaRPr lang="en-US" dirty="0"/>
          </a:p>
        </p:txBody>
      </p:sp>
      <p:sp>
        <p:nvSpPr>
          <p:cNvPr id="3" name="Content Placeholder 2"/>
          <p:cNvSpPr>
            <a:spLocks noGrp="1"/>
          </p:cNvSpPr>
          <p:nvPr>
            <p:ph sz="quarter" idx="1"/>
          </p:nvPr>
        </p:nvSpPr>
        <p:spPr>
          <a:xfrm>
            <a:off x="301752" y="1527048"/>
            <a:ext cx="8503920" cy="5026152"/>
          </a:xfrm>
        </p:spPr>
        <p:txBody>
          <a:bodyPr>
            <a:normAutofit lnSpcReduction="10000"/>
          </a:bodyPr>
          <a:lstStyle/>
          <a:p>
            <a:r>
              <a:rPr lang="en-US" dirty="0" smtClean="0"/>
              <a:t>Use a sterile bacteriologic loop to remove a small amount of the bacterial colony from culture plate or </a:t>
            </a:r>
            <a:r>
              <a:rPr lang="en-US" dirty="0" err="1" smtClean="0"/>
              <a:t>loopful</a:t>
            </a:r>
            <a:r>
              <a:rPr lang="en-US" dirty="0" smtClean="0"/>
              <a:t> from a broth culture.</a:t>
            </a:r>
          </a:p>
          <a:p>
            <a:r>
              <a:rPr lang="en-US" dirty="0" smtClean="0"/>
              <a:t>Hold loop horizontally against surface of agar to avoid digging into the medium when streaking the </a:t>
            </a:r>
            <a:r>
              <a:rPr lang="en-US" dirty="0" err="1" smtClean="0"/>
              <a:t>inoculum</a:t>
            </a:r>
            <a:r>
              <a:rPr lang="en-US" dirty="0" smtClean="0"/>
              <a:t>.</a:t>
            </a:r>
          </a:p>
          <a:p>
            <a:r>
              <a:rPr lang="en-US" dirty="0" smtClean="0"/>
              <a:t>Lightly streak one quadrant (QA), using a back-and-forth motion, keeping each streak separate.</a:t>
            </a:r>
          </a:p>
          <a:p>
            <a:r>
              <a:rPr lang="en-US" dirty="0" smtClean="0"/>
              <a:t>Pass the loop through a flame and allow it to cool.</a:t>
            </a:r>
          </a:p>
          <a:p>
            <a:r>
              <a:rPr lang="en-US" dirty="0" smtClean="0"/>
              <a:t>Place inoculating loop on the edge of Quad A and extend streaks into Quad B, using back-and-forth motion, keeping each streak separate.</a:t>
            </a:r>
          </a:p>
          <a:p>
            <a:pPr>
              <a:buNone/>
            </a:pP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Quadrant Streak Method</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Pass the loop through a flame and allow it to cool.</a:t>
            </a:r>
          </a:p>
          <a:p>
            <a:r>
              <a:rPr lang="en-US" dirty="0" smtClean="0"/>
              <a:t>Place inoculating loop on the edge of QB and extend streaks into QC using a back-and-forth motion (do not overlap)</a:t>
            </a:r>
          </a:p>
          <a:p>
            <a:r>
              <a:rPr lang="en-US" dirty="0" smtClean="0"/>
              <a:t>Pass the loop through a flame and allow it to cool.</a:t>
            </a:r>
          </a:p>
          <a:p>
            <a:r>
              <a:rPr lang="en-US" dirty="0" smtClean="0"/>
              <a:t>Place inoculating loop on the edge of QC and extend streaks into QD using a back-and-forth motion (do not overlap)</a:t>
            </a:r>
          </a:p>
          <a:p>
            <a:endParaRPr lang="en-US" dirty="0" smtClean="0"/>
          </a:p>
          <a:p>
            <a:r>
              <a:rPr lang="en-US" dirty="0" smtClean="0"/>
              <a:t>Use entire plate and keep streak lines close together to include as many streaks as possible, taking care not to overlap the other streaks and avoid depositing excessive numbers of bacteria in an area.</a:t>
            </a:r>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3" name="Group 25"/>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4-20</a:t>
                      </a:r>
                      <a:r>
                        <a:rPr kumimoji="0" lang="en-US" sz="1200" b="0" i="0" u="none" strike="noStrike" cap="none" normalizeH="0" baseline="0" smtClean="0">
                          <a:ln>
                            <a:noFill/>
                          </a:ln>
                          <a:solidFill>
                            <a:schemeClr val="tx1"/>
                          </a:solidFill>
                          <a:effectLst/>
                          <a:latin typeface="Arial" pitchFamily="34" charset="0"/>
                        </a:rPr>
                        <a:t> Quadrant streak method for isolation of bacteria.</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(From McCurnin DM, Bassert JM: </a:t>
                      </a:r>
                      <a:r>
                        <a:rPr kumimoji="0" lang="en-US" sz="1200" b="0" i="1" u="none" strike="noStrike" cap="none" normalizeH="0" baseline="0" smtClean="0">
                          <a:ln>
                            <a:noFill/>
                          </a:ln>
                          <a:solidFill>
                            <a:schemeClr val="tx1"/>
                          </a:solidFill>
                          <a:effectLst/>
                          <a:latin typeface="Arial" pitchFamily="34" charset="0"/>
                        </a:rPr>
                        <a:t>Clinical textbook for veterinary technicians</a:t>
                      </a:r>
                      <a:r>
                        <a:rPr kumimoji="0" lang="en-US" sz="1200" b="0" i="0" u="none" strike="noStrike" cap="none" normalizeH="0" baseline="0" smtClean="0">
                          <a:ln>
                            <a:noFill/>
                          </a:ln>
                          <a:solidFill>
                            <a:schemeClr val="tx1"/>
                          </a:solidFill>
                          <a:effectLst/>
                          <a:latin typeface="Arial" pitchFamily="34" charset="0"/>
                        </a:rPr>
                        <a:t>, ed 6, St Louis, 2006, Saunders.)</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4" name="Picture 26" descr="e:\New Projects\Hentrix\ppt\004020.jpg"/>
          <p:cNvPicPr>
            <a:picLocks noChangeAspect="1" noChangeArrowheads="1"/>
          </p:cNvPicPr>
          <p:nvPr/>
        </p:nvPicPr>
        <p:blipFill>
          <a:blip r:embed="rId2" cstate="print"/>
          <a:srcRect/>
          <a:stretch>
            <a:fillRect/>
          </a:stretch>
        </p:blipFill>
        <p:spPr bwMode="auto">
          <a:xfrm>
            <a:off x="1300163" y="44450"/>
            <a:ext cx="6543675" cy="60960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Inoculation of Culture Media</a:t>
            </a:r>
            <a:endParaRPr lang="en-US" dirty="0"/>
          </a:p>
        </p:txBody>
      </p:sp>
      <p:sp>
        <p:nvSpPr>
          <p:cNvPr id="3" name="Content Placeholder 2"/>
          <p:cNvSpPr>
            <a:spLocks noGrp="1"/>
          </p:cNvSpPr>
          <p:nvPr>
            <p:ph sz="quarter" idx="1"/>
          </p:nvPr>
        </p:nvSpPr>
        <p:spPr/>
        <p:txBody>
          <a:bodyPr/>
          <a:lstStyle/>
          <a:p>
            <a:r>
              <a:rPr lang="en-US" dirty="0" smtClean="0"/>
              <a:t>If several types of colonies grow on the plate, each colony is </a:t>
            </a:r>
            <a:r>
              <a:rPr lang="en-US" dirty="0" err="1" smtClean="0"/>
              <a:t>subcultured</a:t>
            </a:r>
            <a:r>
              <a:rPr lang="en-US" dirty="0" smtClean="0"/>
              <a:t> onto separate plates and the procedure repeated until a pure culture is obtained.</a:t>
            </a:r>
          </a:p>
          <a:p>
            <a:endParaRPr lang="en-US" dirty="0" smtClean="0"/>
          </a:p>
          <a:p>
            <a:r>
              <a:rPr lang="en-US" dirty="0" smtClean="0"/>
              <a:t>When using tube media, either surface of slant is inoculated or the butt and slant may be inoculated</a:t>
            </a:r>
          </a:p>
          <a:p>
            <a:pPr lvl="1"/>
            <a:r>
              <a:rPr lang="en-US" dirty="0" smtClean="0"/>
              <a:t>Butt first</a:t>
            </a:r>
          </a:p>
          <a:p>
            <a:pPr lvl="1"/>
            <a:r>
              <a:rPr lang="en-US" dirty="0" smtClean="0"/>
              <a:t>“S” shaped streak on slant surface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42063"/>
          <a:ext cx="9144000" cy="51816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4-1</a:t>
                      </a:r>
                      <a:r>
                        <a:rPr kumimoji="0" lang="en-US" sz="1200" b="0" i="0" u="none" strike="noStrike" cap="none" normalizeH="0" baseline="0" smtClean="0">
                          <a:ln>
                            <a:noFill/>
                          </a:ln>
                          <a:solidFill>
                            <a:schemeClr val="tx1"/>
                          </a:solidFill>
                          <a:effectLst/>
                          <a:latin typeface="Arial" pitchFamily="34" charset="0"/>
                        </a:rPr>
                        <a:t> Bacterial cell shapes.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Copyright © 2007 by Mosby, Inc., an affiliate of Elsevier Inc.</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01.jpg"/>
          <p:cNvPicPr>
            <a:picLocks noChangeAspect="1" noChangeArrowheads="1"/>
          </p:cNvPicPr>
          <p:nvPr/>
        </p:nvPicPr>
        <p:blipFill>
          <a:blip r:embed="rId2" cstate="print"/>
          <a:srcRect/>
          <a:stretch>
            <a:fillRect/>
          </a:stretch>
        </p:blipFill>
        <p:spPr bwMode="auto">
          <a:xfrm>
            <a:off x="38100" y="1579563"/>
            <a:ext cx="8991600" cy="3005137"/>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4" name="Group 26"/>
          <p:cNvGraphicFramePr>
            <a:graphicFrameLocks noGrp="1"/>
          </p:cNvGraphicFramePr>
          <p:nvPr/>
        </p:nvGraphicFramePr>
        <p:xfrm>
          <a:off x="0" y="6129338"/>
          <a:ext cx="9144000" cy="73152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4-21</a:t>
                      </a:r>
                      <a:r>
                        <a:rPr kumimoji="0" lang="en-US" sz="1200" b="0" i="0" u="none" strike="noStrike" cap="none" normalizeH="0" baseline="0" smtClean="0">
                          <a:ln>
                            <a:noFill/>
                          </a:ln>
                          <a:solidFill>
                            <a:schemeClr val="tx1"/>
                          </a:solidFill>
                          <a:effectLst/>
                          <a:latin typeface="Arial" pitchFamily="34" charset="0"/>
                        </a:rPr>
                        <a:t> Inoculation procedure for tube media. </a:t>
                      </a:r>
                      <a:r>
                        <a:rPr kumimoji="0" lang="en-US" sz="1200" b="1" i="0" u="none" strike="noStrike" cap="none" normalizeH="0" baseline="0" smtClean="0">
                          <a:ln>
                            <a:noFill/>
                          </a:ln>
                          <a:solidFill>
                            <a:schemeClr val="tx1"/>
                          </a:solidFill>
                          <a:effectLst/>
                          <a:latin typeface="Arial" pitchFamily="34" charset="0"/>
                        </a:rPr>
                        <a:t>A,</a:t>
                      </a:r>
                      <a:r>
                        <a:rPr kumimoji="0" lang="en-US" sz="1200" b="0" i="0" u="none" strike="noStrike" cap="none" normalizeH="0" baseline="0" smtClean="0">
                          <a:ln>
                            <a:noFill/>
                          </a:ln>
                          <a:solidFill>
                            <a:schemeClr val="tx1"/>
                          </a:solidFill>
                          <a:effectLst/>
                          <a:latin typeface="Arial" pitchFamily="34" charset="0"/>
                        </a:rPr>
                        <a:t> Inoculation of agar slant and butt, such as triple sugar iron. </a:t>
                      </a:r>
                      <a:r>
                        <a:rPr kumimoji="0" lang="en-US" sz="1200" b="1" i="0" u="none" strike="noStrike" cap="none" normalizeH="0" baseline="0" smtClean="0">
                          <a:ln>
                            <a:noFill/>
                          </a:ln>
                          <a:solidFill>
                            <a:schemeClr val="tx1"/>
                          </a:solidFill>
                          <a:effectLst/>
                          <a:latin typeface="Arial" pitchFamily="34" charset="0"/>
                        </a:rPr>
                        <a:t>B,</a:t>
                      </a:r>
                      <a:r>
                        <a:rPr kumimoji="0" lang="en-US" sz="1200" b="0" i="0" u="none" strike="noStrike" cap="none" normalizeH="0" baseline="0" smtClean="0">
                          <a:ln>
                            <a:noFill/>
                          </a:ln>
                          <a:solidFill>
                            <a:schemeClr val="tx1"/>
                          </a:solidFill>
                          <a:effectLst/>
                          <a:latin typeface="Arial" pitchFamily="34" charset="0"/>
                        </a:rPr>
                        <a:t> Inoculation of motility test media.</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(From McCurnin DM, Bassert JM: </a:t>
                      </a:r>
                      <a:r>
                        <a:rPr kumimoji="0" lang="en-US" sz="1200" b="0" i="1" u="none" strike="noStrike" cap="none" normalizeH="0" baseline="0" smtClean="0">
                          <a:ln>
                            <a:noFill/>
                          </a:ln>
                          <a:solidFill>
                            <a:schemeClr val="tx1"/>
                          </a:solidFill>
                          <a:effectLst/>
                          <a:latin typeface="Arial" pitchFamily="34" charset="0"/>
                        </a:rPr>
                        <a:t>Clinical textbook for veterinary technicians</a:t>
                      </a:r>
                      <a:r>
                        <a:rPr kumimoji="0" lang="en-US" sz="1200" b="0" i="0" u="none" strike="noStrike" cap="none" normalizeH="0" baseline="0" smtClean="0">
                          <a:ln>
                            <a:noFill/>
                          </a:ln>
                          <a:solidFill>
                            <a:schemeClr val="tx1"/>
                          </a:solidFill>
                          <a:effectLst/>
                          <a:latin typeface="Arial" pitchFamily="34" charset="0"/>
                        </a:rPr>
                        <a:t>, ed 6, St Louis, 2006, Saunders.)</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5" name="Picture 27" descr="e:\New Projects\Hentrix\ppt\004021.jpg"/>
          <p:cNvPicPr>
            <a:picLocks noChangeAspect="1" noChangeArrowheads="1"/>
          </p:cNvPicPr>
          <p:nvPr/>
        </p:nvPicPr>
        <p:blipFill>
          <a:blip r:embed="rId2" cstate="print"/>
          <a:srcRect/>
          <a:stretch>
            <a:fillRect/>
          </a:stretch>
        </p:blipFill>
        <p:spPr bwMode="auto">
          <a:xfrm>
            <a:off x="1539875" y="42863"/>
            <a:ext cx="6064250" cy="59182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Incubation of Cultures</a:t>
            </a:r>
            <a:endParaRPr lang="en-US" dirty="0"/>
          </a:p>
        </p:txBody>
      </p:sp>
      <p:sp>
        <p:nvSpPr>
          <p:cNvPr id="3" name="Content Placeholder 2"/>
          <p:cNvSpPr>
            <a:spLocks noGrp="1"/>
          </p:cNvSpPr>
          <p:nvPr>
            <p:ph sz="quarter" idx="1"/>
          </p:nvPr>
        </p:nvSpPr>
        <p:spPr/>
        <p:txBody>
          <a:bodyPr/>
          <a:lstStyle/>
          <a:p>
            <a:r>
              <a:rPr lang="en-US" dirty="0" smtClean="0"/>
              <a:t>For pathogens that can invade internal organs of an animal, the optimal growth temperature is usually near 37</a:t>
            </a:r>
            <a:r>
              <a:rPr lang="en-US" dirty="0" smtClean="0">
                <a:latin typeface="Calibri"/>
              </a:rPr>
              <a:t>⁰ </a:t>
            </a:r>
            <a:r>
              <a:rPr lang="en-US" dirty="0" smtClean="0"/>
              <a:t>C.</a:t>
            </a:r>
          </a:p>
          <a:p>
            <a:r>
              <a:rPr lang="en-US" dirty="0" smtClean="0"/>
              <a:t>For some skin pathogens (such as </a:t>
            </a:r>
            <a:r>
              <a:rPr lang="en-US" dirty="0" err="1" smtClean="0"/>
              <a:t>dermatophytes</a:t>
            </a:r>
            <a:r>
              <a:rPr lang="en-US" dirty="0" smtClean="0"/>
              <a:t>), and environmental organisms, the optimal growth temperature is lower.</a:t>
            </a:r>
          </a:p>
          <a:p>
            <a:r>
              <a:rPr lang="en-US" dirty="0" smtClean="0"/>
              <a:t>Incubation time depends on the generation time of individual bacterial species and the type of medium on which they are growing.</a:t>
            </a:r>
          </a:p>
          <a:p>
            <a:pPr>
              <a:buNone/>
            </a:pP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Incubation of Cultures</a:t>
            </a:r>
            <a:endParaRPr lang="en-US" dirty="0"/>
          </a:p>
        </p:txBody>
      </p:sp>
      <p:sp>
        <p:nvSpPr>
          <p:cNvPr id="3" name="Content Placeholder 2"/>
          <p:cNvSpPr>
            <a:spLocks noGrp="1"/>
          </p:cNvSpPr>
          <p:nvPr>
            <p:ph sz="quarter" idx="1"/>
          </p:nvPr>
        </p:nvSpPr>
        <p:spPr/>
        <p:txBody>
          <a:bodyPr/>
          <a:lstStyle/>
          <a:p>
            <a:r>
              <a:rPr lang="en-US" dirty="0" smtClean="0"/>
              <a:t>For routine cultures, incubate plates for 48 hours and examine after 18 to 24 hours of incubation.</a:t>
            </a:r>
          </a:p>
          <a:p>
            <a:r>
              <a:rPr lang="en-US" dirty="0" smtClean="0"/>
              <a:t>Invert culture plates during incubation so that moisture does not collect on surface of agar, which may cause clumping of colonies.</a:t>
            </a:r>
          </a:p>
          <a:p>
            <a:r>
              <a:rPr lang="en-US" dirty="0" smtClean="0"/>
              <a:t>Some pathogens require carbon dioxide for growth in the culture atmosphere; a candle jar may be used.</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Colony Characteristics</a:t>
            </a:r>
            <a:endParaRPr lang="en-US" dirty="0"/>
          </a:p>
        </p:txBody>
      </p:sp>
      <p:sp>
        <p:nvSpPr>
          <p:cNvPr id="3" name="Content Placeholder 2"/>
          <p:cNvSpPr>
            <a:spLocks noGrp="1"/>
          </p:cNvSpPr>
          <p:nvPr>
            <p:ph sz="quarter" idx="1"/>
          </p:nvPr>
        </p:nvSpPr>
        <p:spPr/>
        <p:txBody>
          <a:bodyPr/>
          <a:lstStyle/>
          <a:p>
            <a:r>
              <a:rPr lang="en-US" dirty="0" smtClean="0"/>
              <a:t>Help to identify the bacterium involved and include:</a:t>
            </a:r>
          </a:p>
          <a:p>
            <a:pPr lvl="1"/>
            <a:r>
              <a:rPr lang="en-US" b="1" dirty="0" smtClean="0"/>
              <a:t>Size </a:t>
            </a:r>
            <a:r>
              <a:rPr lang="en-US" dirty="0" smtClean="0">
                <a:solidFill>
                  <a:schemeClr val="tx1"/>
                </a:solidFill>
              </a:rPr>
              <a:t>(In millimeters; described as pinpoint, medium, large)</a:t>
            </a:r>
          </a:p>
          <a:p>
            <a:pPr lvl="1"/>
            <a:r>
              <a:rPr lang="en-US" b="1" dirty="0" smtClean="0"/>
              <a:t>Pigment </a:t>
            </a:r>
            <a:r>
              <a:rPr lang="en-US" dirty="0" smtClean="0">
                <a:solidFill>
                  <a:schemeClr val="tx1"/>
                </a:solidFill>
              </a:rPr>
              <a:t>(color; grey, yellow, white, creamy, black….)</a:t>
            </a:r>
            <a:endParaRPr lang="en-US" dirty="0" smtClean="0"/>
          </a:p>
          <a:p>
            <a:pPr lvl="1"/>
            <a:r>
              <a:rPr lang="en-US" b="1" dirty="0" smtClean="0"/>
              <a:t>Density </a:t>
            </a:r>
            <a:r>
              <a:rPr lang="en-US" dirty="0" smtClean="0">
                <a:solidFill>
                  <a:schemeClr val="tx1"/>
                </a:solidFill>
              </a:rPr>
              <a:t>(opaque, transparent)</a:t>
            </a:r>
            <a:r>
              <a:rPr lang="en-US" dirty="0" smtClean="0"/>
              <a:t> </a:t>
            </a:r>
            <a:endParaRPr lang="en-US" b="1" dirty="0" smtClean="0"/>
          </a:p>
          <a:p>
            <a:pPr lvl="1"/>
            <a:r>
              <a:rPr lang="en-US" b="1" dirty="0" smtClean="0"/>
              <a:t>Elevation </a:t>
            </a:r>
            <a:r>
              <a:rPr lang="en-US" dirty="0" smtClean="0">
                <a:solidFill>
                  <a:schemeClr val="tx1"/>
                </a:solidFill>
              </a:rPr>
              <a:t>(raised, flat, convex, drop-like)</a:t>
            </a:r>
            <a:endParaRPr lang="en-US" b="1" dirty="0" smtClean="0"/>
          </a:p>
          <a:p>
            <a:pPr lvl="1"/>
            <a:r>
              <a:rPr lang="en-US" b="1" dirty="0" smtClean="0"/>
              <a:t>Form</a:t>
            </a:r>
            <a:r>
              <a:rPr lang="en-US" dirty="0" smtClean="0">
                <a:solidFill>
                  <a:schemeClr val="tx1"/>
                </a:solidFill>
              </a:rPr>
              <a:t> (circular, irregular, rhizoid, filamentous, undulate)</a:t>
            </a:r>
            <a:endParaRPr lang="en-US" b="1" dirty="0" smtClean="0"/>
          </a:p>
          <a:p>
            <a:pPr lvl="1"/>
            <a:r>
              <a:rPr lang="en-US" b="1" dirty="0" smtClean="0"/>
              <a:t>Texture </a:t>
            </a:r>
            <a:r>
              <a:rPr lang="en-US" dirty="0" smtClean="0">
                <a:solidFill>
                  <a:schemeClr val="tx1"/>
                </a:solidFill>
              </a:rPr>
              <a:t>(glassy, smooth, </a:t>
            </a:r>
            <a:r>
              <a:rPr lang="en-US" dirty="0" err="1" smtClean="0">
                <a:solidFill>
                  <a:schemeClr val="tx1"/>
                </a:solidFill>
              </a:rPr>
              <a:t>mucoid</a:t>
            </a:r>
            <a:r>
              <a:rPr lang="en-US" dirty="0" smtClean="0">
                <a:solidFill>
                  <a:schemeClr val="tx1"/>
                </a:solidFill>
              </a:rPr>
              <a:t>, buttery, brittle, sticky)</a:t>
            </a:r>
            <a:endParaRPr lang="en-US" b="1" dirty="0" smtClean="0"/>
          </a:p>
          <a:p>
            <a:pPr lvl="1"/>
            <a:r>
              <a:rPr lang="en-US" b="1" dirty="0" smtClean="0"/>
              <a:t>Odor </a:t>
            </a:r>
            <a:r>
              <a:rPr lang="en-US" dirty="0" smtClean="0">
                <a:solidFill>
                  <a:schemeClr val="tx1"/>
                </a:solidFill>
              </a:rPr>
              <a:t>(sweet, pungent, etc.)</a:t>
            </a:r>
            <a:endParaRPr lang="en-US" b="1" dirty="0" smtClean="0"/>
          </a:p>
          <a:p>
            <a:pPr lvl="1"/>
            <a:r>
              <a:rPr lang="en-US" b="1" dirty="0" err="1" smtClean="0"/>
              <a:t>Hemolysis</a:t>
            </a:r>
            <a:r>
              <a:rPr lang="en-US" b="1" dirty="0" smtClean="0"/>
              <a:t> </a:t>
            </a:r>
            <a:r>
              <a:rPr lang="en-US" dirty="0" smtClean="0">
                <a:solidFill>
                  <a:schemeClr val="tx1"/>
                </a:solidFill>
              </a:rPr>
              <a:t>(alpha, beta, gamma, delta, none)</a:t>
            </a:r>
            <a:endParaRPr lang="en-US" b="1" dirty="0" smtClean="0"/>
          </a:p>
          <a:p>
            <a:pPr lvl="1"/>
            <a:endParaRPr lang="en-US"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 name="Group 24"/>
          <p:cNvGraphicFramePr>
            <a:graphicFrameLocks noGrp="1"/>
          </p:cNvGraphicFramePr>
          <p:nvPr/>
        </p:nvGraphicFramePr>
        <p:xfrm>
          <a:off x="0" y="6342063"/>
          <a:ext cx="9144000" cy="51816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4-22</a:t>
                      </a:r>
                      <a:r>
                        <a:rPr kumimoji="0" lang="en-US" sz="1200" b="0" i="0" u="none" strike="noStrike" cap="none" normalizeH="0" baseline="0" smtClean="0">
                          <a:ln>
                            <a:noFill/>
                          </a:ln>
                          <a:solidFill>
                            <a:schemeClr val="tx1"/>
                          </a:solidFill>
                          <a:effectLst/>
                          <a:latin typeface="Arial" pitchFamily="34" charset="0"/>
                        </a:rPr>
                        <a:t> Bacterial colonies may be described on the basis of their form, elevation, and margins.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Copyright © 2007 by Mosby, Inc., an affiliate of Elsevier Inc.</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3" name="Picture 25" descr="e:\New Projects\Hentrix\ppt\004022.jpg"/>
          <p:cNvPicPr>
            <a:picLocks noChangeAspect="1" noChangeArrowheads="1"/>
          </p:cNvPicPr>
          <p:nvPr/>
        </p:nvPicPr>
        <p:blipFill>
          <a:blip r:embed="rId2" cstate="print"/>
          <a:srcRect/>
          <a:stretch>
            <a:fillRect/>
          </a:stretch>
        </p:blipFill>
        <p:spPr bwMode="auto">
          <a:xfrm>
            <a:off x="50800" y="787400"/>
            <a:ext cx="8991600" cy="4562475"/>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of Anaerobes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Acceptable anaerobic specimens include blocks of tissue (2-inch cube minimum) in a closed, sterile container and pus and </a:t>
            </a:r>
            <a:r>
              <a:rPr lang="en-US" dirty="0" err="1" smtClean="0"/>
              <a:t>exudate</a:t>
            </a:r>
            <a:r>
              <a:rPr lang="en-US" dirty="0" smtClean="0"/>
              <a:t> collected in a sterile syringe, with air expelled and the needle plugged with a rubber stopper or bent backward on itself.</a:t>
            </a:r>
          </a:p>
          <a:p>
            <a:r>
              <a:rPr lang="en-US" dirty="0" smtClean="0"/>
              <a:t>Specialized anaerobic specimen collection systems are also available.</a:t>
            </a:r>
          </a:p>
          <a:p>
            <a:r>
              <a:rPr lang="en-US" dirty="0" smtClean="0"/>
              <a:t>Culture specimens as soon as possible after collection</a:t>
            </a:r>
          </a:p>
          <a:p>
            <a:r>
              <a:rPr lang="en-US" dirty="0" smtClean="0"/>
              <a:t>Specimen inoculated onto blood agar plate and into </a:t>
            </a:r>
            <a:r>
              <a:rPr lang="en-US" dirty="0" err="1" smtClean="0"/>
              <a:t>thioglycollate</a:t>
            </a:r>
            <a:r>
              <a:rPr lang="en-US" dirty="0" smtClean="0"/>
              <a:t> broth</a:t>
            </a:r>
          </a:p>
          <a:p>
            <a:r>
              <a:rPr lang="en-US" dirty="0" smtClean="0"/>
              <a:t>Blood agar plates put into anaerobe jar or a self-contained system, such as a Gas Pack.</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Bacterial Testing</a:t>
            </a:r>
            <a:endParaRPr lang="en-US" dirty="0"/>
          </a:p>
        </p:txBody>
      </p:sp>
      <p:sp>
        <p:nvSpPr>
          <p:cNvPr id="3" name="Content Placeholder 2"/>
          <p:cNvSpPr>
            <a:spLocks noGrp="1"/>
          </p:cNvSpPr>
          <p:nvPr>
            <p:ph sz="quarter" idx="1"/>
          </p:nvPr>
        </p:nvSpPr>
        <p:spPr/>
        <p:txBody>
          <a:bodyPr/>
          <a:lstStyle/>
          <a:p>
            <a:r>
              <a:rPr lang="en-US" dirty="0" smtClean="0"/>
              <a:t>Usually the genus of pathogenic organisms can be determined using just staining and culture characteristics (</a:t>
            </a:r>
            <a:r>
              <a:rPr lang="en-US" b="1" dirty="0" smtClean="0"/>
              <a:t>presumptive </a:t>
            </a:r>
            <a:r>
              <a:rPr lang="en-US" dirty="0" smtClean="0"/>
              <a:t>or </a:t>
            </a:r>
            <a:r>
              <a:rPr lang="en-US" b="1" dirty="0" smtClean="0"/>
              <a:t>tentative </a:t>
            </a:r>
            <a:r>
              <a:rPr lang="en-US" dirty="0" smtClean="0"/>
              <a:t>identification).</a:t>
            </a:r>
          </a:p>
          <a:p>
            <a:r>
              <a:rPr lang="en-US" dirty="0" smtClean="0"/>
              <a:t>Some organisms must be further differentiated to species level and require additional testing.</a:t>
            </a:r>
          </a:p>
          <a:p>
            <a:r>
              <a:rPr lang="en-US" dirty="0" smtClean="0"/>
              <a:t>Some additional bacterial testing methods include: </a:t>
            </a:r>
            <a:r>
              <a:rPr lang="en-US" u="sng" dirty="0" smtClean="0"/>
              <a:t>motility</a:t>
            </a:r>
            <a:r>
              <a:rPr lang="en-US" dirty="0" smtClean="0"/>
              <a:t>, </a:t>
            </a:r>
            <a:r>
              <a:rPr lang="en-US" u="sng" dirty="0" err="1" smtClean="0"/>
              <a:t>catalase</a:t>
            </a:r>
            <a:r>
              <a:rPr lang="en-US" dirty="0" smtClean="0"/>
              <a:t>, </a:t>
            </a:r>
            <a:r>
              <a:rPr lang="en-US" u="sng" dirty="0" err="1" smtClean="0"/>
              <a:t>coagulase</a:t>
            </a:r>
            <a:r>
              <a:rPr lang="en-US" dirty="0" smtClean="0"/>
              <a:t>, </a:t>
            </a:r>
            <a:r>
              <a:rPr lang="en-US" u="sng" dirty="0" err="1" smtClean="0"/>
              <a:t>oxidase</a:t>
            </a:r>
            <a:r>
              <a:rPr lang="en-US" dirty="0" smtClean="0"/>
              <a:t>, and </a:t>
            </a:r>
            <a:r>
              <a:rPr lang="en-US" u="sng" dirty="0" smtClean="0"/>
              <a:t>acid production from glucose</a:t>
            </a:r>
            <a:r>
              <a:rPr lang="en-US" dirty="0" smtClean="0"/>
              <a:t>.</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Antibiotic Sensitivity Testing</a:t>
            </a:r>
            <a:endParaRPr lang="en-US" dirty="0"/>
          </a:p>
        </p:txBody>
      </p:sp>
      <p:sp>
        <p:nvSpPr>
          <p:cNvPr id="3" name="Content Placeholder 2"/>
          <p:cNvSpPr>
            <a:spLocks noGrp="1"/>
          </p:cNvSpPr>
          <p:nvPr>
            <p:ph sz="quarter" idx="1"/>
          </p:nvPr>
        </p:nvSpPr>
        <p:spPr>
          <a:xfrm>
            <a:off x="301752" y="1527048"/>
            <a:ext cx="8503920" cy="4873752"/>
          </a:xfrm>
        </p:spPr>
        <p:txBody>
          <a:bodyPr>
            <a:normAutofit lnSpcReduction="10000"/>
          </a:bodyPr>
          <a:lstStyle/>
          <a:p>
            <a:r>
              <a:rPr lang="en-US" dirty="0" smtClean="0"/>
              <a:t>Performed to determine the susceptibility or resistance to specific antimicrobial drugs</a:t>
            </a:r>
          </a:p>
          <a:p>
            <a:r>
              <a:rPr lang="en-US" dirty="0" smtClean="0"/>
              <a:t>Designed for </a:t>
            </a:r>
            <a:r>
              <a:rPr lang="en-US" u="sng" dirty="0" smtClean="0"/>
              <a:t>rapidly</a:t>
            </a:r>
            <a:r>
              <a:rPr lang="en-US" dirty="0" smtClean="0"/>
              <a:t> </a:t>
            </a:r>
            <a:r>
              <a:rPr lang="en-US" u="sng" dirty="0" smtClean="0"/>
              <a:t>growing</a:t>
            </a:r>
            <a:r>
              <a:rPr lang="en-US" dirty="0" smtClean="0"/>
              <a:t> </a:t>
            </a:r>
            <a:r>
              <a:rPr lang="en-US" u="sng" dirty="0" smtClean="0"/>
              <a:t>bacteria</a:t>
            </a:r>
            <a:r>
              <a:rPr lang="en-US" dirty="0" smtClean="0"/>
              <a:t>.</a:t>
            </a:r>
          </a:p>
          <a:p>
            <a:r>
              <a:rPr lang="en-US" dirty="0" smtClean="0"/>
              <a:t>Specimen used for testing is taken from animal prior to beginning pharmacologic treatment</a:t>
            </a:r>
          </a:p>
          <a:p>
            <a:r>
              <a:rPr lang="en-US" b="1" dirty="0" smtClean="0"/>
              <a:t>Agar diffusion method</a:t>
            </a:r>
            <a:r>
              <a:rPr lang="en-US" dirty="0" smtClean="0"/>
              <a:t> uses paper disks impregnated with antimicrobials.</a:t>
            </a:r>
          </a:p>
          <a:p>
            <a:r>
              <a:rPr lang="en-US" dirty="0" smtClean="0"/>
              <a:t>Concentration of drug in disk chosen to correlate with therapeutic levels of drug in animal being treated</a:t>
            </a:r>
          </a:p>
          <a:p>
            <a:r>
              <a:rPr lang="en-US" dirty="0" smtClean="0"/>
              <a:t>Most common method is </a:t>
            </a:r>
            <a:r>
              <a:rPr lang="en-US" b="1" dirty="0" smtClean="0"/>
              <a:t>Kirby-Bauer </a:t>
            </a:r>
            <a:r>
              <a:rPr lang="en-US" dirty="0" smtClean="0"/>
              <a:t>test.</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Kirby-Bauer Disk Dispenser</a:t>
            </a:r>
            <a:endParaRPr lang="en-US"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301625" y="2356553"/>
            <a:ext cx="4038600" cy="2711631"/>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a:stretch>
            <a:fillRect/>
          </a:stretch>
        </p:blipFill>
        <p:spPr bwMode="auto">
          <a:xfrm>
            <a:off x="4800600" y="2364069"/>
            <a:ext cx="4038600" cy="26966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Antibiotic Sensitivity Testing</a:t>
            </a:r>
            <a:endParaRPr lang="en-US" dirty="0"/>
          </a:p>
        </p:txBody>
      </p:sp>
      <p:sp>
        <p:nvSpPr>
          <p:cNvPr id="3" name="Content Placeholder 2"/>
          <p:cNvSpPr>
            <a:spLocks noGrp="1"/>
          </p:cNvSpPr>
          <p:nvPr>
            <p:ph sz="quarter" idx="1"/>
          </p:nvPr>
        </p:nvSpPr>
        <p:spPr/>
        <p:txBody>
          <a:bodyPr/>
          <a:lstStyle/>
          <a:p>
            <a:r>
              <a:rPr lang="en-US" b="1" dirty="0" smtClean="0"/>
              <a:t>Zones of inhibition </a:t>
            </a:r>
            <a:r>
              <a:rPr lang="en-US" dirty="0" smtClean="0"/>
              <a:t>are measured to determine bacterial </a:t>
            </a:r>
            <a:r>
              <a:rPr lang="en-US" u="sng" dirty="0" smtClean="0"/>
              <a:t>resistance</a:t>
            </a:r>
            <a:r>
              <a:rPr lang="en-US" dirty="0" smtClean="0"/>
              <a:t> or </a:t>
            </a:r>
            <a:r>
              <a:rPr lang="en-US" u="sng" dirty="0" smtClean="0"/>
              <a:t>susceptibility</a:t>
            </a:r>
            <a:r>
              <a:rPr lang="en-US" dirty="0" smtClean="0"/>
              <a:t> to specific antimicrobial drugs.</a:t>
            </a:r>
            <a:endParaRPr lang="en-US" b="1" dirty="0" smtClean="0"/>
          </a:p>
          <a:p>
            <a:r>
              <a:rPr lang="en-US" dirty="0" smtClean="0"/>
              <a:t>MIC = </a:t>
            </a:r>
            <a:r>
              <a:rPr lang="en-US" b="1" dirty="0" smtClean="0"/>
              <a:t>Minimum Inhibitory Concentration</a:t>
            </a:r>
            <a:r>
              <a:rPr lang="en-US" dirty="0" smtClean="0"/>
              <a:t>; this is the smallest concentration of a specific antimicrobial that can inhibit the growth of a given bacteria.</a:t>
            </a:r>
          </a:p>
          <a:p>
            <a:r>
              <a:rPr lang="en-US" dirty="0" smtClean="0"/>
              <a:t>MIC can be determined using a method similar to agar diffusion test or using a </a:t>
            </a:r>
            <a:r>
              <a:rPr lang="en-US" b="1" dirty="0" smtClean="0"/>
              <a:t>broth dilution susceptibility test</a:t>
            </a:r>
            <a:r>
              <a:rPr lang="en-US" dirty="0" smtClean="0"/>
              <a:t>.</a:t>
            </a:r>
          </a:p>
          <a:p>
            <a:pPr>
              <a:buNone/>
            </a:pPr>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Bacterial Arrangements</a:t>
            </a:r>
            <a:endParaRPr lang="en-US" dirty="0"/>
          </a:p>
        </p:txBody>
      </p:sp>
      <p:sp>
        <p:nvSpPr>
          <p:cNvPr id="3" name="Content Placeholder 2"/>
          <p:cNvSpPr>
            <a:spLocks noGrp="1"/>
          </p:cNvSpPr>
          <p:nvPr>
            <p:ph sz="quarter" idx="1"/>
          </p:nvPr>
        </p:nvSpPr>
        <p:spPr/>
        <p:txBody>
          <a:bodyPr/>
          <a:lstStyle/>
          <a:p>
            <a:r>
              <a:rPr lang="en-US" dirty="0" smtClean="0"/>
              <a:t>Some occur singly, such as </a:t>
            </a:r>
            <a:r>
              <a:rPr lang="en-US" dirty="0" err="1" smtClean="0"/>
              <a:t>spirilla</a:t>
            </a:r>
            <a:r>
              <a:rPr lang="en-US" dirty="0" smtClean="0"/>
              <a:t> (</a:t>
            </a:r>
            <a:r>
              <a:rPr lang="en-US" dirty="0" err="1" smtClean="0"/>
              <a:t>spirillum</a:t>
            </a:r>
            <a:r>
              <a:rPr lang="en-US" dirty="0" smtClean="0"/>
              <a:t>) and most bacilli (bacillus).</a:t>
            </a:r>
          </a:p>
          <a:p>
            <a:r>
              <a:rPr lang="en-US" dirty="0" smtClean="0"/>
              <a:t>Some occur in pairs (</a:t>
            </a:r>
            <a:r>
              <a:rPr lang="en-US" dirty="0" err="1" smtClean="0"/>
              <a:t>diplococci</a:t>
            </a:r>
            <a:r>
              <a:rPr lang="en-US" dirty="0" smtClean="0"/>
              <a:t>)</a:t>
            </a:r>
          </a:p>
          <a:p>
            <a:r>
              <a:rPr lang="en-US" dirty="0" smtClean="0"/>
              <a:t>Some occur in clusters, bunches, or groups</a:t>
            </a:r>
          </a:p>
          <a:p>
            <a:r>
              <a:rPr lang="en-US" dirty="0" smtClean="0"/>
              <a:t>Some can be arranged in a palisade or a “Chinese Letter” pattern</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Zones of Inhibition</a:t>
            </a:r>
            <a:endParaRPr lang="en-US"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361950" y="2133600"/>
            <a:ext cx="4064000" cy="3048000"/>
          </a:xfrm>
          <a:prstGeom prst="rect">
            <a:avLst/>
          </a:prstGeom>
          <a:noFill/>
          <a:ln w="9525">
            <a:noFill/>
            <a:miter lim="800000"/>
            <a:headEnd/>
            <a:tailEnd/>
          </a:ln>
        </p:spPr>
      </p:pic>
      <p:pic>
        <p:nvPicPr>
          <p:cNvPr id="6147" name="Picture 3"/>
          <p:cNvPicPr>
            <a:picLocks noGrp="1" noChangeAspect="1" noChangeArrowheads="1"/>
          </p:cNvPicPr>
          <p:nvPr>
            <p:ph sz="half" idx="2"/>
          </p:nvPr>
        </p:nvPicPr>
        <p:blipFill>
          <a:blip r:embed="rId3" cstate="print"/>
          <a:srcRect/>
          <a:stretch>
            <a:fillRect/>
          </a:stretch>
        </p:blipFill>
        <p:spPr bwMode="auto">
          <a:xfrm>
            <a:off x="4862512" y="1926431"/>
            <a:ext cx="3914775" cy="357187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Agar Diffusion Method</a:t>
            </a:r>
            <a:endParaRPr lang="en-US" dirty="0"/>
          </a:p>
        </p:txBody>
      </p:sp>
      <p:sp>
        <p:nvSpPr>
          <p:cNvPr id="3" name="Content Placeholder 2"/>
          <p:cNvSpPr>
            <a:spLocks noGrp="1"/>
          </p:cNvSpPr>
          <p:nvPr>
            <p:ph sz="quarter" idx="1"/>
          </p:nvPr>
        </p:nvSpPr>
        <p:spPr>
          <a:xfrm>
            <a:off x="301752" y="1527048"/>
            <a:ext cx="8503920" cy="4949952"/>
          </a:xfrm>
        </p:spPr>
        <p:txBody>
          <a:bodyPr>
            <a:normAutofit lnSpcReduction="10000"/>
          </a:bodyPr>
          <a:lstStyle/>
          <a:p>
            <a:r>
              <a:rPr lang="en-US" u="sng" dirty="0" smtClean="0"/>
              <a:t>Indirect sensitivity testing</a:t>
            </a:r>
            <a:r>
              <a:rPr lang="en-US" dirty="0" smtClean="0"/>
              <a:t>: colony samples are taken from the culture plate, </a:t>
            </a:r>
            <a:r>
              <a:rPr lang="en-US" dirty="0" err="1" smtClean="0"/>
              <a:t>subcultured</a:t>
            </a:r>
            <a:r>
              <a:rPr lang="en-US" dirty="0" smtClean="0"/>
              <a:t> in broth media, and incubated to achieve a turbidity that matches a standardized McFarland suspension.</a:t>
            </a:r>
          </a:p>
          <a:p>
            <a:r>
              <a:rPr lang="en-US" dirty="0" smtClean="0"/>
              <a:t>Broth suspension is applied to </a:t>
            </a:r>
            <a:r>
              <a:rPr lang="en-US" b="1" dirty="0" smtClean="0"/>
              <a:t>Mueller-Hinton </a:t>
            </a:r>
            <a:r>
              <a:rPr lang="en-US" dirty="0" smtClean="0"/>
              <a:t>media with a swab or loop to cover the plate completely.</a:t>
            </a:r>
          </a:p>
          <a:p>
            <a:r>
              <a:rPr lang="en-US" u="sng" dirty="0" smtClean="0"/>
              <a:t>Direct sensitivity testing</a:t>
            </a:r>
            <a:r>
              <a:rPr lang="en-US" dirty="0" smtClean="0"/>
              <a:t> involves application of undiluted samples, such as urine, directly to the Mueller-Hinton plate.</a:t>
            </a:r>
          </a:p>
          <a:p>
            <a:pPr lvl="1"/>
            <a:r>
              <a:rPr lang="en-US" dirty="0" smtClean="0"/>
              <a:t>Not as precise as indirect method; reasonable results can be expected only when one organism is present.</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Agar Diffusion Method</a:t>
            </a:r>
            <a:endParaRPr lang="en-US" dirty="0"/>
          </a:p>
        </p:txBody>
      </p:sp>
      <p:sp>
        <p:nvSpPr>
          <p:cNvPr id="3" name="Content Placeholder 2"/>
          <p:cNvSpPr>
            <a:spLocks noGrp="1"/>
          </p:cNvSpPr>
          <p:nvPr>
            <p:ph sz="quarter" idx="1"/>
          </p:nvPr>
        </p:nvSpPr>
        <p:spPr>
          <a:xfrm>
            <a:off x="301752" y="1527048"/>
            <a:ext cx="8503920" cy="4949952"/>
          </a:xfrm>
        </p:spPr>
        <p:txBody>
          <a:bodyPr>
            <a:normAutofit lnSpcReduction="10000"/>
          </a:bodyPr>
          <a:lstStyle/>
          <a:p>
            <a:r>
              <a:rPr lang="en-US" dirty="0" smtClean="0"/>
              <a:t>Antimicrobial disks are placed on the inoculated agar surface with  a disk dispenser or sterile forceps that have been flamed and cooled between each use.</a:t>
            </a:r>
          </a:p>
          <a:p>
            <a:pPr lvl="1"/>
            <a:r>
              <a:rPr lang="en-US" dirty="0" smtClean="0"/>
              <a:t>Disks should be no closer than 10 to 15 mm from edge of plate.</a:t>
            </a:r>
          </a:p>
          <a:p>
            <a:pPr lvl="1"/>
            <a:r>
              <a:rPr lang="en-US" dirty="0" smtClean="0"/>
              <a:t>Separate disks from each other sufficiently to avoid overlapping zones of inhibition.</a:t>
            </a:r>
          </a:p>
          <a:p>
            <a:r>
              <a:rPr lang="en-US" dirty="0" smtClean="0"/>
              <a:t>Plates are inverted and incubated aerobically at 37</a:t>
            </a:r>
            <a:r>
              <a:rPr lang="en-US" dirty="0" smtClean="0">
                <a:latin typeface="Calibri"/>
              </a:rPr>
              <a:t>⁰ </a:t>
            </a:r>
            <a:r>
              <a:rPr lang="en-US" dirty="0" smtClean="0"/>
              <a:t>C and placed in the incubator within 15 minutes after placing the disks on the inoculated agar.</a:t>
            </a:r>
          </a:p>
          <a:p>
            <a:r>
              <a:rPr lang="en-US" dirty="0" smtClean="0"/>
              <a:t>Plates are read after 18 to 24 hours</a:t>
            </a:r>
          </a:p>
          <a:p>
            <a:r>
              <a:rPr lang="en-US" dirty="0" smtClean="0"/>
              <a:t>Prolonged incubation may alter the size of zones of inhibition or make them difficult to read.</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Agar Diffusion Method</a:t>
            </a:r>
            <a:endParaRPr lang="en-US" dirty="0"/>
          </a:p>
        </p:txBody>
      </p:sp>
      <p:sp>
        <p:nvSpPr>
          <p:cNvPr id="3" name="Content Placeholder 2"/>
          <p:cNvSpPr>
            <a:spLocks noGrp="1"/>
          </p:cNvSpPr>
          <p:nvPr>
            <p:ph sz="quarter" idx="1"/>
          </p:nvPr>
        </p:nvSpPr>
        <p:spPr/>
        <p:txBody>
          <a:bodyPr/>
          <a:lstStyle/>
          <a:p>
            <a:r>
              <a:rPr lang="en-US" dirty="0" smtClean="0"/>
              <a:t>Determine antibiotic susceptibility by physical measurement of the inhibitory zones.</a:t>
            </a:r>
          </a:p>
          <a:p>
            <a:r>
              <a:rPr lang="en-US" dirty="0" smtClean="0"/>
              <a:t>That measurement is compared to a chart of inhibitory zones to determine the relative resistance of the bacterium to the antibiotics being tested.</a:t>
            </a:r>
          </a:p>
          <a:p>
            <a:r>
              <a:rPr lang="en-US" dirty="0" smtClean="0"/>
              <a:t>Diameter of the zone (including the disk) is measured from the underside of the plate by calipers, transparent ruler, or template and recorded to the nearest millimeter.</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11900"/>
          <a:ext cx="9144000" cy="54864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4-23</a:t>
                      </a:r>
                      <a:r>
                        <a:rPr kumimoji="0" lang="en-US" sz="1200" b="0" i="0" u="none" strike="noStrike" cap="none" normalizeH="0" baseline="0" smtClean="0">
                          <a:ln>
                            <a:noFill/>
                          </a:ln>
                          <a:solidFill>
                            <a:schemeClr val="tx1"/>
                          </a:solidFill>
                          <a:effectLst/>
                          <a:latin typeface="Arial" pitchFamily="34" charset="0"/>
                        </a:rPr>
                        <a:t> The use of a caliper to measure zone of inhibition.</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rPr>
                        <a:t>(Courtesy of B. Mitzner, DVM.)</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23.jpg"/>
          <p:cNvPicPr>
            <a:picLocks noChangeAspect="1" noChangeArrowheads="1"/>
          </p:cNvPicPr>
          <p:nvPr/>
        </p:nvPicPr>
        <p:blipFill>
          <a:blip r:embed="rId2" cstate="print"/>
          <a:srcRect/>
          <a:stretch>
            <a:fillRect/>
          </a:stretch>
        </p:blipFill>
        <p:spPr bwMode="auto">
          <a:xfrm>
            <a:off x="28575" y="44450"/>
            <a:ext cx="9086850" cy="6096000"/>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Agar Diffusion Method</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Inhibitory zones are divided into two major categories: </a:t>
            </a:r>
            <a:r>
              <a:rPr lang="en-US" b="1" dirty="0" smtClean="0"/>
              <a:t>resistant </a:t>
            </a:r>
            <a:r>
              <a:rPr lang="en-US" dirty="0" smtClean="0"/>
              <a:t>and </a:t>
            </a:r>
            <a:r>
              <a:rPr lang="en-US" b="1" dirty="0" smtClean="0"/>
              <a:t>susceptible </a:t>
            </a:r>
            <a:r>
              <a:rPr lang="en-US" dirty="0" smtClean="0"/>
              <a:t>to the particular antimicrobial agent.</a:t>
            </a:r>
          </a:p>
          <a:p>
            <a:r>
              <a:rPr lang="en-US" dirty="0" smtClean="0"/>
              <a:t>Susceptible strains are subdivided into </a:t>
            </a:r>
            <a:r>
              <a:rPr lang="en-US" b="1" dirty="0" smtClean="0"/>
              <a:t>intermediately susceptible </a:t>
            </a:r>
            <a:r>
              <a:rPr lang="en-US" dirty="0" smtClean="0"/>
              <a:t>and </a:t>
            </a:r>
            <a:r>
              <a:rPr lang="en-US" b="1" dirty="0" smtClean="0"/>
              <a:t>susceptible.</a:t>
            </a:r>
          </a:p>
          <a:p>
            <a:r>
              <a:rPr lang="en-US" dirty="0" smtClean="0"/>
              <a:t>Test susceptible reference organisms regularly, preferably in parallel with each batch of antimicrobial susceptibility tests.</a:t>
            </a:r>
          </a:p>
          <a:p>
            <a:pPr lvl="1"/>
            <a:r>
              <a:rPr lang="en-US" dirty="0" smtClean="0"/>
              <a:t>Control organisms are used to check growth-supporting capability of the medium, potency of antimicrobial disks, and other variable conditions that can affect the results.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Urine Culture Colony Count</a:t>
            </a:r>
            <a:endParaRPr lang="en-US" dirty="0"/>
          </a:p>
        </p:txBody>
      </p:sp>
      <p:sp>
        <p:nvSpPr>
          <p:cNvPr id="3" name="Content Placeholder 2"/>
          <p:cNvSpPr>
            <a:spLocks noGrp="1"/>
          </p:cNvSpPr>
          <p:nvPr>
            <p:ph sz="quarter" idx="1"/>
          </p:nvPr>
        </p:nvSpPr>
        <p:spPr>
          <a:xfrm>
            <a:off x="301752" y="1527048"/>
            <a:ext cx="8503920" cy="5026152"/>
          </a:xfrm>
        </p:spPr>
        <p:txBody>
          <a:bodyPr>
            <a:normAutofit lnSpcReduction="10000"/>
          </a:bodyPr>
          <a:lstStyle/>
          <a:p>
            <a:r>
              <a:rPr lang="en-US" dirty="0" smtClean="0"/>
              <a:t>Presence of pathogenic bacteria does not necessarily indicate infection; small numbers of organisms may be found even in samples normally considered sterile like urine.</a:t>
            </a:r>
          </a:p>
          <a:p>
            <a:r>
              <a:rPr lang="en-US" dirty="0" smtClean="0"/>
              <a:t>Colony count on cultured samples can help support a diagnosis of infection.</a:t>
            </a:r>
          </a:p>
          <a:p>
            <a:r>
              <a:rPr lang="en-US" dirty="0" smtClean="0"/>
              <a:t>Performed by streaking a blood agar or other nonselective agar plate using a calibrated loop containing 10 </a:t>
            </a:r>
            <a:r>
              <a:rPr lang="en-US" dirty="0" err="1" smtClean="0"/>
              <a:t>mL</a:t>
            </a:r>
            <a:r>
              <a:rPr lang="en-US" dirty="0" smtClean="0"/>
              <a:t> of urine.</a:t>
            </a:r>
          </a:p>
          <a:p>
            <a:r>
              <a:rPr lang="en-US" dirty="0" smtClean="0"/>
              <a:t>After incubation, all colonies are counted and multiplied by 100 to determine the number of colony-forming units per milliliter.</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Urine Colony Count</a:t>
            </a:r>
            <a:endParaRPr lang="en-US" dirty="0"/>
          </a:p>
        </p:txBody>
      </p:sp>
      <p:sp>
        <p:nvSpPr>
          <p:cNvPr id="3" name="Content Placeholder 2"/>
          <p:cNvSpPr>
            <a:spLocks noGrp="1"/>
          </p:cNvSpPr>
          <p:nvPr>
            <p:ph sz="half" idx="1"/>
          </p:nvPr>
        </p:nvSpPr>
        <p:spPr/>
        <p:txBody>
          <a:bodyPr/>
          <a:lstStyle/>
          <a:p>
            <a:r>
              <a:rPr lang="en-US" dirty="0" smtClean="0"/>
              <a:t>Significant numbers of CFUs per milliliter of urine:</a:t>
            </a:r>
          </a:p>
          <a:p>
            <a:pPr lvl="1"/>
            <a:r>
              <a:rPr lang="en-US" b="1" dirty="0" err="1" smtClean="0"/>
              <a:t>Cystocentesis</a:t>
            </a:r>
            <a:r>
              <a:rPr lang="en-US" b="1" dirty="0" smtClean="0"/>
              <a:t>: &gt;1,000</a:t>
            </a:r>
          </a:p>
          <a:p>
            <a:pPr lvl="1"/>
            <a:r>
              <a:rPr lang="en-US" b="1" dirty="0" smtClean="0"/>
              <a:t>Catheter: &gt; 10,000</a:t>
            </a:r>
          </a:p>
          <a:p>
            <a:pPr lvl="1"/>
            <a:r>
              <a:rPr lang="en-US" b="1" dirty="0" smtClean="0"/>
              <a:t>Voided samples: &gt;100,000 </a:t>
            </a:r>
            <a:r>
              <a:rPr lang="en-US" dirty="0" smtClean="0"/>
              <a:t>(dogs); </a:t>
            </a:r>
            <a:r>
              <a:rPr lang="en-US" b="1" dirty="0" smtClean="0"/>
              <a:t>&gt;10,000 </a:t>
            </a:r>
            <a:r>
              <a:rPr lang="en-US" dirty="0" smtClean="0"/>
              <a:t>(cats)</a:t>
            </a:r>
            <a:endParaRPr lang="en-US" b="1"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4800600" y="2362200"/>
            <a:ext cx="4038600" cy="26924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Mastitis Testing</a:t>
            </a:r>
            <a:endParaRPr lang="en-US" dirty="0"/>
          </a:p>
        </p:txBody>
      </p:sp>
      <p:sp>
        <p:nvSpPr>
          <p:cNvPr id="3" name="Content Placeholder 2"/>
          <p:cNvSpPr>
            <a:spLocks noGrp="1"/>
          </p:cNvSpPr>
          <p:nvPr>
            <p:ph sz="quarter" idx="1"/>
          </p:nvPr>
        </p:nvSpPr>
        <p:spPr/>
        <p:txBody>
          <a:bodyPr/>
          <a:lstStyle/>
          <a:p>
            <a:r>
              <a:rPr lang="en-US" b="1" dirty="0" smtClean="0"/>
              <a:t>Mastitis </a:t>
            </a:r>
            <a:r>
              <a:rPr lang="en-US" dirty="0" smtClean="0"/>
              <a:t>is caused by bacterial or </a:t>
            </a:r>
            <a:r>
              <a:rPr lang="en-US" dirty="0" err="1" smtClean="0"/>
              <a:t>mycotic</a:t>
            </a:r>
            <a:r>
              <a:rPr lang="en-US" dirty="0" smtClean="0"/>
              <a:t> organisms.</a:t>
            </a:r>
          </a:p>
          <a:p>
            <a:r>
              <a:rPr lang="en-US" dirty="0" smtClean="0"/>
              <a:t>Several laboratory tests diagnose mastitis, including the California mastitis test, somatic cell count, and milk culture.</a:t>
            </a:r>
          </a:p>
          <a:p>
            <a:r>
              <a:rPr lang="en-US" dirty="0" smtClean="0"/>
              <a:t>Bacteria can be quickly </a:t>
            </a:r>
            <a:r>
              <a:rPr lang="en-US" u="sng" dirty="0" smtClean="0"/>
              <a:t>detected</a:t>
            </a:r>
            <a:r>
              <a:rPr lang="en-US" dirty="0" smtClean="0"/>
              <a:t> by examining a thin smear of </a:t>
            </a:r>
            <a:r>
              <a:rPr lang="en-US" dirty="0" err="1" smtClean="0"/>
              <a:t>mastitic</a:t>
            </a:r>
            <a:r>
              <a:rPr lang="en-US" dirty="0" smtClean="0"/>
              <a:t> milk that has been heat fixed and stained with Gram stain or </a:t>
            </a:r>
            <a:r>
              <a:rPr lang="en-US" dirty="0" err="1" smtClean="0"/>
              <a:t>methylene</a:t>
            </a:r>
            <a:r>
              <a:rPr lang="en-US" dirty="0" smtClean="0"/>
              <a:t> blue.</a:t>
            </a:r>
          </a:p>
          <a:p>
            <a:r>
              <a:rPr lang="en-US" dirty="0" smtClean="0"/>
              <a:t>CMT is a qualitative screening test that can be used as a </a:t>
            </a:r>
            <a:r>
              <a:rPr lang="en-US" b="1" dirty="0" smtClean="0"/>
              <a:t>“Cow-side test”</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Mastitis Testing</a:t>
            </a:r>
            <a:endParaRPr lang="en-US" dirty="0"/>
          </a:p>
        </p:txBody>
      </p:sp>
      <p:sp>
        <p:nvSpPr>
          <p:cNvPr id="3" name="Content Placeholder 2"/>
          <p:cNvSpPr>
            <a:spLocks noGrp="1"/>
          </p:cNvSpPr>
          <p:nvPr>
            <p:ph sz="quarter" idx="1"/>
          </p:nvPr>
        </p:nvSpPr>
        <p:spPr>
          <a:xfrm>
            <a:off x="301752" y="1527048"/>
            <a:ext cx="8842248" cy="4949952"/>
          </a:xfrm>
        </p:spPr>
        <p:txBody>
          <a:bodyPr>
            <a:normAutofit/>
          </a:bodyPr>
          <a:lstStyle/>
          <a:p>
            <a:r>
              <a:rPr lang="en-US" dirty="0" smtClean="0"/>
              <a:t>2 ml of milk is placed in each of 4 cups on the CMT paddle and an equal amount of reagent is added.</a:t>
            </a:r>
          </a:p>
          <a:p>
            <a:r>
              <a:rPr lang="en-US" dirty="0" smtClean="0"/>
              <a:t>Paddle is gently rotated for ~10 sec. in a circular pattern; a score is assigned for each cup.</a:t>
            </a:r>
          </a:p>
          <a:p>
            <a:r>
              <a:rPr lang="en-US" dirty="0" smtClean="0"/>
              <a:t>Test is based on gel formation when the test reagent reacts with DNA in somatic cells; as the cell count of milk increases, the gelling action increases.</a:t>
            </a:r>
          </a:p>
          <a:p>
            <a:r>
              <a:rPr lang="en-US" dirty="0" smtClean="0"/>
              <a:t>Degree of gel formation scored as </a:t>
            </a:r>
            <a:r>
              <a:rPr lang="en-US" i="1" dirty="0" smtClean="0"/>
              <a:t>negative, trace, 1, 2, or 3, </a:t>
            </a:r>
            <a:r>
              <a:rPr lang="en-US" dirty="0" smtClean="0"/>
              <a:t>and</a:t>
            </a:r>
            <a:r>
              <a:rPr lang="en-US" i="1" dirty="0" smtClean="0"/>
              <a:t> y (acidic - purple) </a:t>
            </a:r>
            <a:r>
              <a:rPr lang="en-US" dirty="0" smtClean="0"/>
              <a:t>or</a:t>
            </a:r>
            <a:r>
              <a:rPr lang="en-US" i="1" dirty="0" smtClean="0"/>
              <a:t> + (alkaline - yellow)</a:t>
            </a:r>
          </a:p>
          <a:p>
            <a:r>
              <a:rPr lang="en-US" dirty="0" smtClean="0"/>
              <a:t>Reaction </a:t>
            </a:r>
            <a:r>
              <a:rPr lang="en-US" u="sng" dirty="0" smtClean="0"/>
              <a:t>must</a:t>
            </a:r>
            <a:r>
              <a:rPr lang="en-US" dirty="0" smtClean="0"/>
              <a:t> be scored 10 to 15 sec. after mixing starts.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 name="Group 23"/>
          <p:cNvGraphicFramePr>
            <a:graphicFrameLocks noGrp="1"/>
          </p:cNvGraphicFramePr>
          <p:nvPr/>
        </p:nvGraphicFramePr>
        <p:xfrm>
          <a:off x="0" y="6342063"/>
          <a:ext cx="9144000" cy="518160"/>
        </p:xfrm>
        <a:graphic>
          <a:graphicData uri="http://schemas.openxmlformats.org/drawingml/2006/table">
            <a:tbl>
              <a:tblPr/>
              <a:tblGrid>
                <a:gridCol w="9144000"/>
              </a:tblGrid>
              <a:tr h="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Figure 4-2</a:t>
                      </a:r>
                      <a:r>
                        <a:rPr kumimoji="0" lang="en-US" sz="1200" b="0" i="0" u="none" strike="noStrike" cap="none" normalizeH="0" baseline="0" smtClean="0">
                          <a:ln>
                            <a:noFill/>
                          </a:ln>
                          <a:solidFill>
                            <a:schemeClr val="tx1"/>
                          </a:solidFill>
                          <a:effectLst/>
                          <a:latin typeface="Arial" pitchFamily="34" charset="0"/>
                        </a:rPr>
                        <a:t> Bacterial cell arrangements.</a:t>
                      </a:r>
                    </a:p>
                  </a:txBody>
                  <a:tcPr horzOverflow="overflow">
                    <a:lnL cap="flat">
                      <a:noFill/>
                    </a:lnL>
                    <a:lnR cap="flat">
                      <a:noFill/>
                    </a:lnR>
                    <a:lnT cap="flat">
                      <a:noFill/>
                    </a:lnT>
                    <a:lnB cap="flat">
                      <a:noFill/>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Copyright © 2007 by Mosby, Inc., an affiliate of Elsevier Inc.</a:t>
                      </a: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072" name="Picture 24" descr="e:\New Projects\Hentrix\ppt\004002.jpg"/>
          <p:cNvPicPr>
            <a:picLocks noChangeAspect="1" noChangeArrowheads="1"/>
          </p:cNvPicPr>
          <p:nvPr/>
        </p:nvPicPr>
        <p:blipFill>
          <a:blip r:embed="rId2" cstate="print"/>
          <a:srcRect/>
          <a:stretch>
            <a:fillRect/>
          </a:stretch>
        </p:blipFill>
        <p:spPr bwMode="auto">
          <a:xfrm>
            <a:off x="76200" y="1736725"/>
            <a:ext cx="8991600" cy="2697163"/>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California Mastitis Test</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158750" y="2057400"/>
            <a:ext cx="4368800" cy="3276600"/>
          </a:xfrm>
          <a:prstGeom prst="rect">
            <a:avLst/>
          </a:prstGeom>
          <a:noFill/>
          <a:ln w="9525">
            <a:noFill/>
            <a:miter lim="800000"/>
            <a:headEnd/>
            <a:tailEnd/>
          </a:ln>
        </p:spPr>
      </p:pic>
      <p:pic>
        <p:nvPicPr>
          <p:cNvPr id="3075" name="Picture 3"/>
          <p:cNvPicPr>
            <a:picLocks noGrp="1" noChangeAspect="1" noChangeArrowheads="1"/>
          </p:cNvPicPr>
          <p:nvPr>
            <p:ph sz="half" idx="2"/>
          </p:nvPr>
        </p:nvPicPr>
        <p:blipFill>
          <a:blip r:embed="rId3" cstate="print"/>
          <a:srcRect/>
          <a:stretch>
            <a:fillRect/>
          </a:stretch>
        </p:blipFill>
        <p:spPr bwMode="auto">
          <a:xfrm>
            <a:off x="5181600" y="1752600"/>
            <a:ext cx="3048000" cy="19050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181600" y="4038600"/>
            <a:ext cx="3048000" cy="191452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Milk Culture</a:t>
            </a:r>
            <a:endParaRPr lang="en-US" dirty="0"/>
          </a:p>
        </p:txBody>
      </p:sp>
      <p:sp>
        <p:nvSpPr>
          <p:cNvPr id="3" name="Content Placeholder 2"/>
          <p:cNvSpPr>
            <a:spLocks noGrp="1"/>
          </p:cNvSpPr>
          <p:nvPr>
            <p:ph sz="quarter" idx="1"/>
          </p:nvPr>
        </p:nvSpPr>
        <p:spPr/>
        <p:txBody>
          <a:bodyPr/>
          <a:lstStyle/>
          <a:p>
            <a:r>
              <a:rPr lang="en-US" dirty="0" smtClean="0"/>
              <a:t>Positive milk samples identified by CMT should be cultured.</a:t>
            </a:r>
          </a:p>
          <a:p>
            <a:r>
              <a:rPr lang="en-US" dirty="0" smtClean="0"/>
              <a:t>Milk sample inoculated on blood agar and </a:t>
            </a:r>
            <a:r>
              <a:rPr lang="en-US" dirty="0" err="1" smtClean="0"/>
              <a:t>MacConkey</a:t>
            </a:r>
            <a:r>
              <a:rPr lang="en-US" dirty="0" smtClean="0"/>
              <a:t> agar and incubated at 37</a:t>
            </a:r>
            <a:r>
              <a:rPr lang="en-US" dirty="0" smtClean="0">
                <a:latin typeface="Calibri"/>
              </a:rPr>
              <a:t>⁰ </a:t>
            </a:r>
            <a:r>
              <a:rPr lang="en-US" dirty="0" smtClean="0"/>
              <a:t>C for 24 hrs</a:t>
            </a:r>
          </a:p>
          <a:p>
            <a:pPr lvl="1"/>
            <a:r>
              <a:rPr lang="en-US" dirty="0" smtClean="0"/>
              <a:t>A tube of milk sample is also incubated simultaneously</a:t>
            </a:r>
          </a:p>
          <a:p>
            <a:r>
              <a:rPr lang="en-US" dirty="0" smtClean="0"/>
              <a:t>If cultures show minimal or no growth after 24 hrs., a subculture is made on the plates from the incubated tube of milk.</a:t>
            </a:r>
          </a:p>
          <a:p>
            <a:r>
              <a:rPr lang="en-US" dirty="0" smtClean="0"/>
              <a:t>Subculture is incubated for an additional 24 hrs.</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Mycology</a:t>
            </a:r>
            <a:endParaRPr lang="en-US" dirty="0"/>
          </a:p>
        </p:txBody>
      </p:sp>
      <p:sp>
        <p:nvSpPr>
          <p:cNvPr id="3" name="Content Placeholder 2"/>
          <p:cNvSpPr>
            <a:spLocks noGrp="1"/>
          </p:cNvSpPr>
          <p:nvPr>
            <p:ph sz="quarter" idx="1"/>
          </p:nvPr>
        </p:nvSpPr>
        <p:spPr/>
        <p:txBody>
          <a:bodyPr>
            <a:normAutofit lnSpcReduction="10000"/>
          </a:bodyPr>
          <a:lstStyle/>
          <a:p>
            <a:r>
              <a:rPr lang="en-US" u="sng" dirty="0" smtClean="0"/>
              <a:t>Fungi</a:t>
            </a:r>
            <a:r>
              <a:rPr lang="en-US" dirty="0" smtClean="0"/>
              <a:t> are </a:t>
            </a:r>
            <a:r>
              <a:rPr lang="en-US" b="1" dirty="0" err="1" smtClean="0"/>
              <a:t>heterotrophs</a:t>
            </a:r>
            <a:r>
              <a:rPr lang="en-US" i="1" dirty="0" smtClean="0"/>
              <a:t> </a:t>
            </a:r>
            <a:r>
              <a:rPr lang="en-US" dirty="0" smtClean="0"/>
              <a:t>(organisms unable to synthesize metabolic products from inorganic materials; requiring complex organic substances –growth factors - for nutrition) and may be </a:t>
            </a:r>
            <a:r>
              <a:rPr lang="en-US" b="1" dirty="0" smtClean="0"/>
              <a:t>parasitic </a:t>
            </a:r>
            <a:r>
              <a:rPr lang="en-US" dirty="0" smtClean="0"/>
              <a:t>or </a:t>
            </a:r>
            <a:r>
              <a:rPr lang="en-US" b="1" dirty="0" smtClean="0"/>
              <a:t>saprophytic.</a:t>
            </a:r>
          </a:p>
          <a:p>
            <a:r>
              <a:rPr lang="en-US" dirty="0" smtClean="0"/>
              <a:t>Most are </a:t>
            </a:r>
            <a:r>
              <a:rPr lang="en-US" dirty="0" err="1" smtClean="0"/>
              <a:t>multicellular</a:t>
            </a:r>
            <a:r>
              <a:rPr lang="en-US" dirty="0" smtClean="0"/>
              <a:t> (except for yeasts) and contain </a:t>
            </a:r>
            <a:r>
              <a:rPr lang="en-US" b="1" dirty="0" smtClean="0"/>
              <a:t>eukaryotic</a:t>
            </a:r>
            <a:r>
              <a:rPr lang="en-US" dirty="0" smtClean="0"/>
              <a:t> (having a true nucleus) cells with cell walls composed of </a:t>
            </a:r>
            <a:r>
              <a:rPr lang="en-US" b="1" dirty="0" smtClean="0"/>
              <a:t>chitin</a:t>
            </a:r>
            <a:r>
              <a:rPr lang="en-US" dirty="0" smtClean="0"/>
              <a:t> (similar to an exoskeleton of an insect).</a:t>
            </a:r>
          </a:p>
          <a:p>
            <a:r>
              <a:rPr lang="en-US" dirty="0" smtClean="0"/>
              <a:t>Fungal organisms consist largely of webs of slender tubes called </a:t>
            </a:r>
            <a:r>
              <a:rPr lang="en-US" b="1" dirty="0" err="1" smtClean="0"/>
              <a:t>hyphae</a:t>
            </a:r>
            <a:r>
              <a:rPr lang="en-US" dirty="0" smtClean="0"/>
              <a:t>, that grow toward food sources.</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Mycology</a:t>
            </a:r>
            <a:endParaRPr lang="en-US" dirty="0"/>
          </a:p>
        </p:txBody>
      </p:sp>
      <p:sp>
        <p:nvSpPr>
          <p:cNvPr id="3" name="Content Placeholder 2"/>
          <p:cNvSpPr>
            <a:spLocks noGrp="1"/>
          </p:cNvSpPr>
          <p:nvPr>
            <p:ph sz="quarter" idx="1"/>
          </p:nvPr>
        </p:nvSpPr>
        <p:spPr/>
        <p:txBody>
          <a:bodyPr/>
          <a:lstStyle/>
          <a:p>
            <a:r>
              <a:rPr lang="en-US" dirty="0" smtClean="0"/>
              <a:t>Fungi digest food externally, through release of digestive enzymes, and then bring the resulting small molecules into the </a:t>
            </a:r>
            <a:r>
              <a:rPr lang="en-US" dirty="0" err="1" smtClean="0"/>
              <a:t>hyphae</a:t>
            </a:r>
            <a:r>
              <a:rPr lang="en-US" dirty="0" smtClean="0"/>
              <a:t>.</a:t>
            </a:r>
          </a:p>
          <a:p>
            <a:r>
              <a:rPr lang="en-US" dirty="0" err="1" smtClean="0"/>
              <a:t>Hyphae</a:t>
            </a:r>
            <a:r>
              <a:rPr lang="en-US" dirty="0" smtClean="0"/>
              <a:t> make up a branching web called a </a:t>
            </a:r>
            <a:r>
              <a:rPr lang="en-US" b="1" dirty="0" smtClean="0"/>
              <a:t>mycelium</a:t>
            </a:r>
            <a:r>
              <a:rPr lang="en-US" dirty="0" smtClean="0"/>
              <a:t>.</a:t>
            </a:r>
          </a:p>
          <a:p>
            <a:r>
              <a:rPr lang="en-US" dirty="0" smtClean="0"/>
              <a:t>Fungal organisms may also have a reproductive structure called a </a:t>
            </a:r>
            <a:r>
              <a:rPr lang="en-US" b="1" dirty="0" smtClean="0"/>
              <a:t>fruiting body </a:t>
            </a:r>
            <a:r>
              <a:rPr lang="en-US" dirty="0" smtClean="0"/>
              <a:t>that produces and releases reproductive cells called </a:t>
            </a:r>
            <a:r>
              <a:rPr lang="en-US" b="1" dirty="0" smtClean="0"/>
              <a:t>spores</a:t>
            </a:r>
            <a:r>
              <a:rPr lang="en-US" dirty="0" smtClean="0"/>
              <a:t>.</a:t>
            </a:r>
          </a:p>
          <a:p>
            <a:pPr>
              <a:buNone/>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Mycology</a:t>
            </a:r>
            <a:endParaRPr lang="en-US" dirty="0"/>
          </a:p>
        </p:txBody>
      </p:sp>
      <p:sp>
        <p:nvSpPr>
          <p:cNvPr id="3" name="Content Placeholder 2"/>
          <p:cNvSpPr>
            <a:spLocks noGrp="1"/>
          </p:cNvSpPr>
          <p:nvPr>
            <p:ph sz="quarter" idx="1"/>
          </p:nvPr>
        </p:nvSpPr>
        <p:spPr/>
        <p:txBody>
          <a:bodyPr/>
          <a:lstStyle/>
          <a:p>
            <a:r>
              <a:rPr lang="en-US" dirty="0" smtClean="0"/>
              <a:t>Different groups of fungi produce different types of spores.</a:t>
            </a:r>
          </a:p>
          <a:p>
            <a:pPr lvl="1"/>
            <a:r>
              <a:rPr lang="en-US" b="1" dirty="0" smtClean="0"/>
              <a:t>Yeasts </a:t>
            </a:r>
            <a:r>
              <a:rPr lang="en-US" dirty="0" smtClean="0"/>
              <a:t>reproduce by </a:t>
            </a:r>
            <a:r>
              <a:rPr lang="en-US" b="1" dirty="0" smtClean="0"/>
              <a:t>budding </a:t>
            </a:r>
            <a:r>
              <a:rPr lang="en-US" dirty="0" smtClean="0"/>
              <a:t>rather than by spore formation.</a:t>
            </a:r>
          </a:p>
          <a:p>
            <a:r>
              <a:rPr lang="en-US" dirty="0" smtClean="0"/>
              <a:t>Most fungi rely on sexual and asexual reproductive systems</a:t>
            </a:r>
          </a:p>
          <a:p>
            <a:r>
              <a:rPr lang="en-US" dirty="0" smtClean="0"/>
              <a:t>Asexual spores produced by some fungi are </a:t>
            </a:r>
            <a:r>
              <a:rPr lang="en-US" b="1" dirty="0" err="1" smtClean="0"/>
              <a:t>sporangiospores</a:t>
            </a:r>
            <a:r>
              <a:rPr lang="en-US" b="1" dirty="0" smtClean="0"/>
              <a:t> </a:t>
            </a:r>
            <a:r>
              <a:rPr lang="en-US" dirty="0" smtClean="0"/>
              <a:t>or </a:t>
            </a:r>
            <a:r>
              <a:rPr lang="en-US" b="1" dirty="0" smtClean="0"/>
              <a:t>conidia</a:t>
            </a:r>
            <a:r>
              <a:rPr lang="en-US" dirty="0" smtClean="0"/>
              <a:t>.</a:t>
            </a:r>
          </a:p>
          <a:p>
            <a:r>
              <a:rPr lang="en-US" dirty="0" smtClean="0"/>
              <a:t>Sexual spores include </a:t>
            </a:r>
            <a:r>
              <a:rPr lang="en-US" b="1" dirty="0" err="1" smtClean="0"/>
              <a:t>ascospores</a:t>
            </a:r>
            <a:r>
              <a:rPr lang="en-US" b="1" dirty="0" smtClean="0"/>
              <a:t>, </a:t>
            </a:r>
            <a:r>
              <a:rPr lang="en-US" b="1" dirty="0" err="1" smtClean="0"/>
              <a:t>basidiospores</a:t>
            </a:r>
            <a:r>
              <a:rPr lang="en-US" b="1" dirty="0" smtClean="0"/>
              <a:t> </a:t>
            </a:r>
            <a:r>
              <a:rPr lang="en-US" dirty="0" smtClean="0"/>
              <a:t>and </a:t>
            </a:r>
            <a:r>
              <a:rPr lang="en-US" b="1" dirty="0" err="1" smtClean="0"/>
              <a:t>zygospores</a:t>
            </a:r>
            <a:r>
              <a:rPr lang="en-US" dirty="0" smtClean="0"/>
              <a:t>.</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Fungal Terminology</a:t>
            </a:r>
            <a:endParaRPr lang="en-US" dirty="0"/>
          </a:p>
        </p:txBody>
      </p:sp>
      <p:pic>
        <p:nvPicPr>
          <p:cNvPr id="13314" name="Picture 2"/>
          <p:cNvPicPr>
            <a:picLocks noGrp="1" noChangeAspect="1" noChangeArrowheads="1"/>
          </p:cNvPicPr>
          <p:nvPr>
            <p:ph sz="half" idx="1"/>
          </p:nvPr>
        </p:nvPicPr>
        <p:blipFill>
          <a:blip r:embed="rId2" cstate="print"/>
          <a:stretch>
            <a:fillRect/>
          </a:stretch>
        </p:blipFill>
        <p:spPr bwMode="auto">
          <a:xfrm>
            <a:off x="415925" y="2121694"/>
            <a:ext cx="3810000" cy="3181350"/>
          </a:xfrm>
          <a:prstGeom prst="rect">
            <a:avLst/>
          </a:prstGeom>
          <a:noFill/>
          <a:ln w="9525">
            <a:noFill/>
            <a:miter lim="800000"/>
            <a:headEnd/>
            <a:tailEnd/>
          </a:ln>
        </p:spPr>
      </p:pic>
      <p:pic>
        <p:nvPicPr>
          <p:cNvPr id="13315" name="Picture 3"/>
          <p:cNvPicPr>
            <a:picLocks noGrp="1" noChangeAspect="1" noChangeArrowheads="1"/>
          </p:cNvPicPr>
          <p:nvPr>
            <p:ph sz="half" idx="2"/>
          </p:nvPr>
        </p:nvPicPr>
        <p:blipFill>
          <a:blip r:embed="rId3" cstate="print"/>
          <a:srcRect/>
          <a:stretch>
            <a:fillRect/>
          </a:stretch>
        </p:blipFill>
        <p:spPr bwMode="auto">
          <a:xfrm>
            <a:off x="4800600" y="2147209"/>
            <a:ext cx="4038600" cy="3130320"/>
          </a:xfrm>
          <a:prstGeom prst="rect">
            <a:avLst/>
          </a:prstGeom>
          <a:noFill/>
          <a:ln w="9525">
            <a:noFill/>
            <a:miter lim="800000"/>
            <a:headEnd/>
            <a:tailEnd/>
          </a:ln>
        </p:spPr>
      </p:pic>
      <p:sp>
        <p:nvSpPr>
          <p:cNvPr id="8" name="Rectangle 7"/>
          <p:cNvSpPr/>
          <p:nvPr/>
        </p:nvSpPr>
        <p:spPr>
          <a:xfrm>
            <a:off x="5029200" y="4114800"/>
            <a:ext cx="1143000" cy="76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Hyphae</a:t>
            </a:r>
            <a:endParaRPr lang="en-US" sz="1400" dirty="0">
              <a:solidFill>
                <a:schemeClr val="tx1"/>
              </a:solidFill>
            </a:endParaRPr>
          </a:p>
        </p:txBody>
      </p:sp>
      <p:sp>
        <p:nvSpPr>
          <p:cNvPr id="9" name="Rectangle 8"/>
          <p:cNvSpPr/>
          <p:nvPr/>
        </p:nvSpPr>
        <p:spPr>
          <a:xfrm>
            <a:off x="4800600" y="2209800"/>
            <a:ext cx="1371600" cy="76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Microconidia</a:t>
            </a:r>
            <a:endParaRPr lang="en-US" sz="1400" dirty="0">
              <a:solidFill>
                <a:schemeClr val="tx1"/>
              </a:solidFill>
            </a:endParaRPr>
          </a:p>
        </p:txBody>
      </p:sp>
      <p:sp>
        <p:nvSpPr>
          <p:cNvPr id="10" name="Rectangle 9"/>
          <p:cNvSpPr/>
          <p:nvPr/>
        </p:nvSpPr>
        <p:spPr>
          <a:xfrm>
            <a:off x="7772400" y="1600200"/>
            <a:ext cx="1143000" cy="76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Macroconidia</a:t>
            </a:r>
            <a:endParaRPr lang="en-US" sz="1200" dirty="0">
              <a:solidFill>
                <a:schemeClr val="tx1"/>
              </a:solidFill>
            </a:endParaRPr>
          </a:p>
        </p:txBody>
      </p:sp>
      <p:cxnSp>
        <p:nvCxnSpPr>
          <p:cNvPr id="12" name="Straight Connector 11"/>
          <p:cNvCxnSpPr/>
          <p:nvPr/>
        </p:nvCxnSpPr>
        <p:spPr>
          <a:xfrm rot="16200000" flipH="1">
            <a:off x="8191500" y="2400300"/>
            <a:ext cx="2286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400800" y="45720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0" y="5715000"/>
            <a:ext cx="3352800" cy="685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Mycelium is a web of </a:t>
            </a:r>
            <a:r>
              <a:rPr lang="en-US" dirty="0" err="1" smtClean="0">
                <a:solidFill>
                  <a:schemeClr val="tx1"/>
                </a:solidFill>
              </a:rPr>
              <a:t>hyphae</a:t>
            </a:r>
            <a:endParaRPr lang="en-US" dirty="0">
              <a:solidFill>
                <a:schemeClr val="tx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Mycology</a:t>
            </a:r>
            <a:endParaRPr lang="en-US" dirty="0"/>
          </a:p>
        </p:txBody>
      </p:sp>
      <p:sp>
        <p:nvSpPr>
          <p:cNvPr id="3" name="Content Placeholder 2"/>
          <p:cNvSpPr>
            <a:spLocks noGrp="1"/>
          </p:cNvSpPr>
          <p:nvPr>
            <p:ph sz="quarter" idx="1"/>
          </p:nvPr>
        </p:nvSpPr>
        <p:spPr/>
        <p:txBody>
          <a:bodyPr/>
          <a:lstStyle/>
          <a:p>
            <a:r>
              <a:rPr lang="en-US" dirty="0" smtClean="0"/>
              <a:t>Pathogenic fungal organisms are categorized into four groups on the basis of type of reproductive structures.</a:t>
            </a:r>
          </a:p>
          <a:p>
            <a:pPr lvl="1"/>
            <a:r>
              <a:rPr lang="en-US" b="1" dirty="0" err="1" smtClean="0"/>
              <a:t>Basidiomycetes</a:t>
            </a:r>
            <a:r>
              <a:rPr lang="en-US" b="1" dirty="0" smtClean="0"/>
              <a:t>: </a:t>
            </a:r>
            <a:r>
              <a:rPr lang="en-US" dirty="0" smtClean="0"/>
              <a:t>mushrooms or club fungi</a:t>
            </a:r>
          </a:p>
          <a:p>
            <a:pPr lvl="1"/>
            <a:r>
              <a:rPr lang="en-US" b="1" dirty="0" err="1" smtClean="0"/>
              <a:t>Ascomycetes</a:t>
            </a:r>
            <a:r>
              <a:rPr lang="en-US" b="1" dirty="0" smtClean="0"/>
              <a:t>: </a:t>
            </a:r>
            <a:r>
              <a:rPr lang="en-US" dirty="0" smtClean="0"/>
              <a:t>cup fungi</a:t>
            </a:r>
          </a:p>
          <a:p>
            <a:pPr lvl="1"/>
            <a:r>
              <a:rPr lang="en-US" b="1" dirty="0" err="1" smtClean="0"/>
              <a:t>Zygomycetes</a:t>
            </a:r>
            <a:r>
              <a:rPr lang="en-US" b="1" dirty="0" smtClean="0"/>
              <a:t>: </a:t>
            </a:r>
            <a:r>
              <a:rPr lang="en-US" dirty="0" smtClean="0"/>
              <a:t>mold</a:t>
            </a:r>
          </a:p>
          <a:p>
            <a:pPr lvl="1"/>
            <a:r>
              <a:rPr lang="en-US" b="1" dirty="0" err="1" smtClean="0"/>
              <a:t>Deuteromycetes</a:t>
            </a:r>
            <a:r>
              <a:rPr lang="en-US" b="1" dirty="0" smtClean="0"/>
              <a:t>: </a:t>
            </a:r>
            <a:r>
              <a:rPr lang="en-US" dirty="0" smtClean="0"/>
              <a:t>also known as </a:t>
            </a:r>
            <a:r>
              <a:rPr lang="en-US" i="1" dirty="0" smtClean="0"/>
              <a:t>fungi </a:t>
            </a:r>
            <a:r>
              <a:rPr lang="en-US" i="1" dirty="0" err="1" smtClean="0"/>
              <a:t>imperfecti</a:t>
            </a:r>
            <a:r>
              <a:rPr lang="en-US" i="1" dirty="0" smtClean="0"/>
              <a:t>; </a:t>
            </a:r>
            <a:r>
              <a:rPr lang="en-US" dirty="0" smtClean="0"/>
              <a:t>no known sexual stage occurs.</a:t>
            </a:r>
            <a:endParaRPr lang="en-US" b="1"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Dermatophytes</a:t>
            </a:r>
            <a:endParaRPr lang="en-US" dirty="0"/>
          </a:p>
        </p:txBody>
      </p:sp>
      <p:sp>
        <p:nvSpPr>
          <p:cNvPr id="3" name="Content Placeholder 2"/>
          <p:cNvSpPr>
            <a:spLocks noGrp="1"/>
          </p:cNvSpPr>
          <p:nvPr>
            <p:ph sz="quarter" idx="1"/>
          </p:nvPr>
        </p:nvSpPr>
        <p:spPr/>
        <p:txBody>
          <a:bodyPr/>
          <a:lstStyle/>
          <a:p>
            <a:r>
              <a:rPr lang="en-US" b="1" dirty="0" err="1" smtClean="0"/>
              <a:t>Dermatophytes</a:t>
            </a:r>
            <a:r>
              <a:rPr lang="en-US" b="1" dirty="0" smtClean="0"/>
              <a:t> </a:t>
            </a:r>
            <a:r>
              <a:rPr lang="en-US" dirty="0" smtClean="0"/>
              <a:t>are </a:t>
            </a:r>
            <a:r>
              <a:rPr lang="en-US" dirty="0" err="1" smtClean="0"/>
              <a:t>cutaneous</a:t>
            </a:r>
            <a:r>
              <a:rPr lang="en-US" dirty="0" smtClean="0"/>
              <a:t> </a:t>
            </a:r>
            <a:r>
              <a:rPr lang="en-US" dirty="0" err="1" smtClean="0"/>
              <a:t>mycotic</a:t>
            </a:r>
            <a:r>
              <a:rPr lang="en-US" dirty="0" smtClean="0"/>
              <a:t> organisms; often referred to as the ringworm fungi because of the characteristic circular lesions on the skin of infected animals.</a:t>
            </a:r>
          </a:p>
          <a:p>
            <a:r>
              <a:rPr lang="en-US" dirty="0" smtClean="0"/>
              <a:t>They are </a:t>
            </a:r>
            <a:r>
              <a:rPr lang="en-US" b="1" dirty="0" smtClean="0"/>
              <a:t>saprophytic </a:t>
            </a:r>
            <a:r>
              <a:rPr lang="en-US" b="1" dirty="0" err="1" smtClean="0"/>
              <a:t>mycelial</a:t>
            </a:r>
            <a:r>
              <a:rPr lang="en-US" b="1" dirty="0" smtClean="0"/>
              <a:t>-forming fungi</a:t>
            </a:r>
            <a:r>
              <a:rPr lang="en-US" dirty="0" smtClean="0"/>
              <a:t> </a:t>
            </a:r>
            <a:r>
              <a:rPr lang="en-US" dirty="0" err="1" smtClean="0"/>
              <a:t>posess</a:t>
            </a:r>
            <a:r>
              <a:rPr lang="en-US" dirty="0" smtClean="0"/>
              <a:t> </a:t>
            </a:r>
            <a:r>
              <a:rPr lang="en-US" dirty="0" err="1" smtClean="0"/>
              <a:t>keratolytic</a:t>
            </a:r>
            <a:r>
              <a:rPr lang="en-US" dirty="0" smtClean="0"/>
              <a:t> properties, allowing them to invade skin, nails, and hair.</a:t>
            </a:r>
          </a:p>
          <a:p>
            <a:r>
              <a:rPr lang="en-US" dirty="0" err="1" smtClean="0"/>
              <a:t>Dermatophytes</a:t>
            </a:r>
            <a:r>
              <a:rPr lang="en-US" dirty="0" smtClean="0"/>
              <a:t> are composed of more than three dozen organisms in the taxonomic genera </a:t>
            </a:r>
            <a:r>
              <a:rPr lang="en-US" i="1" dirty="0" err="1" smtClean="0"/>
              <a:t>Microsporum</a:t>
            </a:r>
            <a:r>
              <a:rPr lang="en-US" i="1" dirty="0" smtClean="0"/>
              <a:t> </a:t>
            </a:r>
            <a:r>
              <a:rPr lang="en-US" dirty="0" smtClean="0"/>
              <a:t>and </a:t>
            </a:r>
            <a:r>
              <a:rPr lang="en-US" i="1" dirty="0" err="1" smtClean="0"/>
              <a:t>Trichophyton</a:t>
            </a:r>
            <a:r>
              <a:rPr lang="en-US" i="1" dirty="0" smtClean="0"/>
              <a:t>.</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Dermatophyte</a:t>
            </a:r>
            <a:r>
              <a:rPr lang="en-US" dirty="0" smtClean="0"/>
              <a:t> Testing</a:t>
            </a:r>
            <a:endParaRPr lang="en-US" dirty="0"/>
          </a:p>
        </p:txBody>
      </p:sp>
      <p:sp>
        <p:nvSpPr>
          <p:cNvPr id="3" name="Content Placeholder 2"/>
          <p:cNvSpPr>
            <a:spLocks noGrp="1"/>
          </p:cNvSpPr>
          <p:nvPr>
            <p:ph sz="quarter" idx="1"/>
          </p:nvPr>
        </p:nvSpPr>
        <p:spPr/>
        <p:txBody>
          <a:bodyPr/>
          <a:lstStyle/>
          <a:p>
            <a:r>
              <a:rPr lang="en-US" dirty="0" smtClean="0"/>
              <a:t>Some </a:t>
            </a:r>
            <a:r>
              <a:rPr lang="en-US" dirty="0" err="1" smtClean="0"/>
              <a:t>dermatophytes</a:t>
            </a:r>
            <a:r>
              <a:rPr lang="en-US" dirty="0" smtClean="0"/>
              <a:t> can be visualized microscopically by mounting a few plucked hairs in a few drops of 10% potassium hydroxide (can add DMSO) then applying a </a:t>
            </a:r>
            <a:r>
              <a:rPr lang="en-US" dirty="0" err="1" smtClean="0"/>
              <a:t>coverslip</a:t>
            </a:r>
            <a:r>
              <a:rPr lang="en-US" dirty="0" smtClean="0"/>
              <a:t> and examining microscopically after 2 to 10 min. for small globular </a:t>
            </a:r>
            <a:r>
              <a:rPr lang="en-US" dirty="0" err="1" smtClean="0"/>
              <a:t>arthrospores</a:t>
            </a:r>
            <a:r>
              <a:rPr lang="en-US" dirty="0" smtClean="0"/>
              <a:t> attached to hair shafts.</a:t>
            </a:r>
          </a:p>
          <a:p>
            <a:r>
              <a:rPr lang="en-US" dirty="0" smtClean="0"/>
              <a:t>A </a:t>
            </a:r>
            <a:r>
              <a:rPr lang="en-US" b="1" dirty="0" smtClean="0"/>
              <a:t>Wood’s Lamp </a:t>
            </a:r>
            <a:r>
              <a:rPr lang="en-US" dirty="0" smtClean="0"/>
              <a:t> may be used to screen suspect lesions. </a:t>
            </a:r>
          </a:p>
          <a:p>
            <a:pPr lvl="1"/>
            <a:r>
              <a:rPr lang="en-US" dirty="0" smtClean="0"/>
              <a:t>Some species of </a:t>
            </a:r>
            <a:r>
              <a:rPr lang="en-US" b="1" i="1" dirty="0" err="1" smtClean="0"/>
              <a:t>Microsporum</a:t>
            </a:r>
            <a:r>
              <a:rPr lang="en-US" b="1" i="1" dirty="0" smtClean="0"/>
              <a:t> </a:t>
            </a:r>
            <a:r>
              <a:rPr lang="en-US" u="sng" dirty="0" smtClean="0"/>
              <a:t>may</a:t>
            </a:r>
            <a:r>
              <a:rPr lang="en-US" dirty="0" smtClean="0"/>
              <a:t> fluoresce a clear apple green under the lamp in a darkened room.</a:t>
            </a:r>
          </a:p>
          <a:p>
            <a:pPr lvl="1">
              <a:buNone/>
            </a:pP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096000" y="3962400"/>
            <a:ext cx="2857500" cy="2545773"/>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err="1" smtClean="0"/>
              <a:t>Dermatophyte</a:t>
            </a:r>
            <a:r>
              <a:rPr lang="en-US" dirty="0" smtClean="0"/>
              <a:t> Testing</a:t>
            </a:r>
            <a:endParaRPr lang="en-US" dirty="0"/>
          </a:p>
        </p:txBody>
      </p:sp>
      <p:pic>
        <p:nvPicPr>
          <p:cNvPr id="8194" name="Picture 2"/>
          <p:cNvPicPr>
            <a:picLocks noGrp="1" noChangeAspect="1" noChangeArrowheads="1"/>
          </p:cNvPicPr>
          <p:nvPr>
            <p:ph sz="half" idx="1"/>
          </p:nvPr>
        </p:nvPicPr>
        <p:blipFill>
          <a:blip r:embed="rId3" cstate="print"/>
          <a:srcRect/>
          <a:stretch>
            <a:fillRect/>
          </a:stretch>
        </p:blipFill>
        <p:spPr bwMode="auto">
          <a:xfrm>
            <a:off x="381000" y="1905000"/>
            <a:ext cx="3984014" cy="3107531"/>
          </a:xfrm>
          <a:prstGeom prst="rect">
            <a:avLst/>
          </a:prstGeom>
          <a:noFill/>
          <a:ln w="9525">
            <a:noFill/>
            <a:miter lim="800000"/>
            <a:headEnd/>
            <a:tailEnd/>
          </a:ln>
        </p:spPr>
      </p:pic>
      <p:pic>
        <p:nvPicPr>
          <p:cNvPr id="8195" name="Picture 3"/>
          <p:cNvPicPr>
            <a:picLocks noGrp="1" noChangeAspect="1" noChangeArrowheads="1"/>
          </p:cNvPicPr>
          <p:nvPr>
            <p:ph sz="half" idx="2"/>
          </p:nvPr>
        </p:nvPicPr>
        <p:blipFill>
          <a:blip r:embed="rId4" cstate="print"/>
          <a:srcRect/>
          <a:stretch>
            <a:fillRect/>
          </a:stretch>
        </p:blipFill>
        <p:spPr bwMode="auto">
          <a:xfrm>
            <a:off x="4800600" y="1524000"/>
            <a:ext cx="2262187" cy="2838016"/>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1750</TotalTime>
  <Words>6177</Words>
  <Application>Microsoft Office PowerPoint</Application>
  <PresentationFormat>On-screen Show (4:3)</PresentationFormat>
  <Paragraphs>508</Paragraphs>
  <Slides>108</Slides>
  <Notes>0</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Civic</vt:lpstr>
      <vt:lpstr>Diagnostic Microbiology</vt:lpstr>
      <vt:lpstr>Microbiology: The study of microbes</vt:lpstr>
      <vt:lpstr>Bacterial Morphology</vt:lpstr>
      <vt:lpstr>Bacterial Morphology</vt:lpstr>
      <vt:lpstr>Bacteria Requirements</vt:lpstr>
      <vt:lpstr>Bacterial Morphology</vt:lpstr>
      <vt:lpstr>Slide 7</vt:lpstr>
      <vt:lpstr>Bacterial Arrangements</vt:lpstr>
      <vt:lpstr>Slide 9</vt:lpstr>
      <vt:lpstr>Bacterial Endospores</vt:lpstr>
      <vt:lpstr>Slide 11</vt:lpstr>
      <vt:lpstr>Bacterial Endopores</vt:lpstr>
      <vt:lpstr>Bacterial Endopores</vt:lpstr>
      <vt:lpstr>Bacterial Growth</vt:lpstr>
      <vt:lpstr>Slide 15</vt:lpstr>
      <vt:lpstr>Equipment and Supplies</vt:lpstr>
      <vt:lpstr>Laboratory Safety</vt:lpstr>
      <vt:lpstr>Laboratory Safety</vt:lpstr>
      <vt:lpstr>Laboratory Safety</vt:lpstr>
      <vt:lpstr>Slide 20</vt:lpstr>
      <vt:lpstr>Slide 21</vt:lpstr>
      <vt:lpstr>Slide 22</vt:lpstr>
      <vt:lpstr>Staining of Microbiology Samples</vt:lpstr>
      <vt:lpstr>Gram Staining Procedure</vt:lpstr>
      <vt:lpstr>Gram Staining Procedure</vt:lpstr>
      <vt:lpstr>Gram Staining Procedure</vt:lpstr>
      <vt:lpstr>Gram Staining Procedure</vt:lpstr>
      <vt:lpstr>Gram Staining Procedure</vt:lpstr>
      <vt:lpstr>Slide 29</vt:lpstr>
      <vt:lpstr>Slide 30</vt:lpstr>
      <vt:lpstr>Potassium Hydroxide (KOH) Test</vt:lpstr>
      <vt:lpstr>Other Microbiology Staining Procedures</vt:lpstr>
      <vt:lpstr>Slide 33</vt:lpstr>
      <vt:lpstr>Other Microbiology Staining Procedures</vt:lpstr>
      <vt:lpstr>Other Microbiology Staining Procedures</vt:lpstr>
      <vt:lpstr>Other Microbiology Staining Procedures</vt:lpstr>
      <vt:lpstr>Slide 37</vt:lpstr>
      <vt:lpstr>Culture Media</vt:lpstr>
      <vt:lpstr>Culture Media</vt:lpstr>
      <vt:lpstr>Culture Media</vt:lpstr>
      <vt:lpstr>Culture Media</vt:lpstr>
      <vt:lpstr>Culture Media</vt:lpstr>
      <vt:lpstr>Blood Agar</vt:lpstr>
      <vt:lpstr>Slide 44</vt:lpstr>
      <vt:lpstr>MacConkey Agar and EMB agar</vt:lpstr>
      <vt:lpstr>Thioglycollate Broth</vt:lpstr>
      <vt:lpstr>Other Culture Media</vt:lpstr>
      <vt:lpstr>Slide 48</vt:lpstr>
      <vt:lpstr>Other Culture Media</vt:lpstr>
      <vt:lpstr>Slide 50</vt:lpstr>
      <vt:lpstr>Other Culture Media</vt:lpstr>
      <vt:lpstr>Other Culture Media</vt:lpstr>
      <vt:lpstr>Combination and Modular Culture Media</vt:lpstr>
      <vt:lpstr>Slide 54</vt:lpstr>
      <vt:lpstr>Slide 55</vt:lpstr>
      <vt:lpstr>Slide 56</vt:lpstr>
      <vt:lpstr>Quality Control Cultures</vt:lpstr>
      <vt:lpstr>Quality Control Cultures</vt:lpstr>
      <vt:lpstr>Specimen Collection</vt:lpstr>
      <vt:lpstr>Specimen Collection</vt:lpstr>
      <vt:lpstr>Primary Identification of Bacteria</vt:lpstr>
      <vt:lpstr>Slide 62</vt:lpstr>
      <vt:lpstr>Primary Identification of Bacteria</vt:lpstr>
      <vt:lpstr>Inoculation of Culture Media</vt:lpstr>
      <vt:lpstr>Inoculation of Culture Media</vt:lpstr>
      <vt:lpstr>Quadrant Streak Method</vt:lpstr>
      <vt:lpstr>Quadrant Streak Method</vt:lpstr>
      <vt:lpstr>Slide 68</vt:lpstr>
      <vt:lpstr>Inoculation of Culture Media</vt:lpstr>
      <vt:lpstr>Slide 70</vt:lpstr>
      <vt:lpstr>Incubation of Cultures</vt:lpstr>
      <vt:lpstr>Incubation of Cultures</vt:lpstr>
      <vt:lpstr>Colony Characteristics</vt:lpstr>
      <vt:lpstr>Slide 74</vt:lpstr>
      <vt:lpstr>Culture of Anaerobes</vt:lpstr>
      <vt:lpstr>Additional Bacterial Testing</vt:lpstr>
      <vt:lpstr>Antibiotic Sensitivity Testing</vt:lpstr>
      <vt:lpstr>Kirby-Bauer Disk Dispenser</vt:lpstr>
      <vt:lpstr>Antibiotic Sensitivity Testing</vt:lpstr>
      <vt:lpstr>Zones of Inhibition</vt:lpstr>
      <vt:lpstr>Agar Diffusion Method</vt:lpstr>
      <vt:lpstr>Agar Diffusion Method</vt:lpstr>
      <vt:lpstr>Agar Diffusion Method</vt:lpstr>
      <vt:lpstr>Slide 84</vt:lpstr>
      <vt:lpstr>Agar Diffusion Method</vt:lpstr>
      <vt:lpstr>Urine Culture Colony Count</vt:lpstr>
      <vt:lpstr>Urine Colony Count</vt:lpstr>
      <vt:lpstr>Mastitis Testing</vt:lpstr>
      <vt:lpstr>California Mastitis Testing</vt:lpstr>
      <vt:lpstr>California Mastitis Test</vt:lpstr>
      <vt:lpstr>Milk Culture</vt:lpstr>
      <vt:lpstr>Mycology</vt:lpstr>
      <vt:lpstr>Mycology</vt:lpstr>
      <vt:lpstr>Mycology</vt:lpstr>
      <vt:lpstr>Fungal Terminology</vt:lpstr>
      <vt:lpstr>Mycology</vt:lpstr>
      <vt:lpstr>Dermatophytes</vt:lpstr>
      <vt:lpstr>Dermatophyte Testing</vt:lpstr>
      <vt:lpstr>Dermatophyte Testing</vt:lpstr>
      <vt:lpstr>Dermatophyte Testing Products</vt:lpstr>
      <vt:lpstr>Dermatophyte Culture Media</vt:lpstr>
      <vt:lpstr>Dermatophyte Testing Procedure</vt:lpstr>
      <vt:lpstr>Microsporum canis</vt:lpstr>
      <vt:lpstr>Microsporum gypseum</vt:lpstr>
      <vt:lpstr>Trichophyton mentagrophytes</vt:lpstr>
      <vt:lpstr>Non-Dermatophyte Testing</vt:lpstr>
      <vt:lpstr>Virology</vt:lpstr>
      <vt:lpstr>Virology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Microbiology</dc:title>
  <dc:creator>Lori</dc:creator>
  <cp:lastModifiedBy>Lori</cp:lastModifiedBy>
  <cp:revision>46</cp:revision>
  <dcterms:created xsi:type="dcterms:W3CDTF">2010-06-12T20:39:40Z</dcterms:created>
  <dcterms:modified xsi:type="dcterms:W3CDTF">2010-06-17T02:30:30Z</dcterms:modified>
</cp:coreProperties>
</file>